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</p:sldMasterIdLst>
  <p:notesMasterIdLst>
    <p:notesMasterId r:id="rId21"/>
  </p:notesMasterIdLst>
  <p:handoutMasterIdLst>
    <p:handoutMasterId r:id="rId22"/>
  </p:handoutMasterIdLst>
  <p:sldIdLst>
    <p:sldId id="256" r:id="rId3"/>
    <p:sldId id="327" r:id="rId4"/>
    <p:sldId id="335" r:id="rId5"/>
    <p:sldId id="336" r:id="rId6"/>
    <p:sldId id="536" r:id="rId7"/>
    <p:sldId id="540" r:id="rId8"/>
    <p:sldId id="538" r:id="rId9"/>
    <p:sldId id="539" r:id="rId10"/>
    <p:sldId id="541" r:id="rId11"/>
    <p:sldId id="537" r:id="rId12"/>
    <p:sldId id="542" r:id="rId13"/>
    <p:sldId id="337" r:id="rId14"/>
    <p:sldId id="338" r:id="rId15"/>
    <p:sldId id="339" r:id="rId16"/>
    <p:sldId id="341" r:id="rId17"/>
    <p:sldId id="340" r:id="rId18"/>
    <p:sldId id="342" r:id="rId19"/>
    <p:sldId id="334" r:id="rId20"/>
  </p:sldIdLst>
  <p:sldSz cx="9906000" cy="6858000" type="A4"/>
  <p:notesSz cx="7086600" cy="10221913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1pPr>
    <a:lvl2pPr marL="4572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2pPr>
    <a:lvl3pPr marL="9144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3pPr>
    <a:lvl4pPr marL="13716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4pPr>
    <a:lvl5pPr marL="18288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charset="0"/>
        <a:ea typeface="Arial Unicode MS" pitchFamily="34" charset="-128"/>
        <a:cs typeface="Arial Unicode MS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0">
          <p15:clr>
            <a:srgbClr val="A4A3A4"/>
          </p15:clr>
        </p15:guide>
        <p15:guide id="2" pos="223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FFD2C8"/>
    <a:srgbClr val="BEFFBE"/>
    <a:srgbClr val="C3C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826" autoAdjust="0"/>
    <p:restoredTop sz="86479" autoAdjust="0"/>
  </p:normalViewPr>
  <p:slideViewPr>
    <p:cSldViewPr>
      <p:cViewPr varScale="1">
        <p:scale>
          <a:sx n="101" d="100"/>
          <a:sy n="101" d="100"/>
        </p:scale>
        <p:origin x="456" y="20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3220"/>
        <p:guide pos="223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14788" y="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t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73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14788" y="9709150"/>
            <a:ext cx="307022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8902" tIns="49451" rIns="98902" bIns="49451" numCol="1" anchor="b" anchorCtr="0" compatLnSpc="1">
            <a:prstTxWarp prst="textNoShape">
              <a:avLst/>
            </a:prstTxWarp>
          </a:bodyPr>
          <a:lstStyle>
            <a:lvl1pPr algn="r" defTabSz="485775">
              <a:defRPr sz="13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9CBFC2FC-AB15-4A86-A090-42EA9D9D81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517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png>
</file>

<file path=ppt/media/image2.png>
</file>

<file path=ppt/media/image3.jpeg>
</file>

<file path=ppt/media/image4.png>
</file>

<file path=ppt/media/image5.tiff>
</file>

<file path=ppt/media/image6.png>
</file>

<file path=ppt/media/image7.pn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/>
          <p:cNvSpPr>
            <a:spLocks noChangeArrowheads="1"/>
          </p:cNvSpPr>
          <p:nvPr/>
        </p:nvSpPr>
        <p:spPr bwMode="auto">
          <a:xfrm>
            <a:off x="0" y="0"/>
            <a:ext cx="7086600" cy="10221913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014788" y="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173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776288" y="766763"/>
            <a:ext cx="5532437" cy="383063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708025" y="4856163"/>
            <a:ext cx="5668963" cy="459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9709150"/>
            <a:ext cx="306863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4014788" y="9709150"/>
            <a:ext cx="3068637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7344" tIns="50619" rIns="97344" bIns="50619" numCol="1" anchor="b" anchorCtr="0" compatLnSpc="1">
            <a:prstTxWarp prst="textNoShape">
              <a:avLst/>
            </a:prstTxWarp>
          </a:bodyPr>
          <a:lstStyle>
            <a:lvl1pPr algn="r" defTabSz="485775" eaLnBrk="1">
              <a:buSzPct val="45000"/>
              <a:buFont typeface="Wingdings" pitchFamily="2" charset="2"/>
              <a:buNone/>
              <a:tabLst>
                <a:tab pos="782638" algn="l"/>
                <a:tab pos="1565275" algn="l"/>
                <a:tab pos="2349500" algn="l"/>
                <a:tab pos="3132138" algn="l"/>
              </a:tabLst>
              <a:defRPr sz="13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705325CD-D4D1-46AB-A07B-76CAD4A1525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3296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1pPr>
            <a:lvl2pPr marL="742950" indent="-28575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2pPr>
            <a:lvl3pPr marL="11430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3pPr>
            <a:lvl4pPr marL="16002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4pPr>
            <a:lvl5pPr marL="2057400" indent="-228600" defTabSz="485775"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5pPr>
            <a:lvl6pPr marL="25146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6pPr>
            <a:lvl7pPr marL="29718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7pPr>
            <a:lvl8pPr marL="34290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8pPr>
            <a:lvl9pPr marL="3886200" indent="-228600" defTabSz="485775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tabLst>
                <a:tab pos="782638" algn="l"/>
                <a:tab pos="1565275" algn="l"/>
                <a:tab pos="2349500" algn="l"/>
                <a:tab pos="3132138" algn="l"/>
              </a:tabLst>
              <a:defRPr>
                <a:solidFill>
                  <a:schemeClr val="bg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fld id="{4B24E597-641E-4831-92E7-FE32F3EB8DD0}" type="slidenum">
              <a:rPr lang="en-GB">
                <a:solidFill>
                  <a:srgbClr val="000000"/>
                </a:solidFill>
                <a:latin typeface="Times New Roman" pitchFamily="18" charset="0"/>
              </a:rPr>
              <a:pPr/>
              <a:t>1</a:t>
            </a:fld>
            <a:endParaRPr lang="en-GB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19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774700" y="766763"/>
            <a:ext cx="5537200" cy="383381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19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708025" y="4856163"/>
            <a:ext cx="5670550" cy="4598987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8902" tIns="49451" rIns="98902" bIns="49451" anchor="ctr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DAA5FB-1A88-4438-BFBB-9BBB90E5310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298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15734D-DD4C-4AFE-A48C-C042F044E4B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61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7814"/>
            <a:ext cx="2227131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7814"/>
            <a:ext cx="65214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08A648-AA13-472B-B8F8-A061FAD948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577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331D7C-3F02-481D-A2CB-CE756043E4B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297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C999C5-CA01-4C37-9A77-0BC9D4DCC8E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77304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EECA9A-3BFE-4494-AE79-033AB3181B4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8933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4964"/>
            <a:ext cx="4373431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4964"/>
            <a:ext cx="437515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055E91-4FFC-497B-9460-CB8D1F1E6E6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7262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E5E714-687B-490B-BC5F-848B0211A5D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4620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BA0F8F-584F-4FE6-8B99-D18FEFDE602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565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DBC1AD-34F6-412E-A983-7210815D5126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9051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EBC6ED-34ED-4D17-86C5-68EFDB043C1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268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317CFC-9530-4DD8-A082-6933CE16E3A3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156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B58291-C605-4591-98C4-EA212E382319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5962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F961CE-61F8-4BC5-8BB3-B0A0F0B4CAB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1860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685800"/>
            <a:ext cx="2227131" cy="54435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685800"/>
            <a:ext cx="6521450" cy="54435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A37626-AC2C-4FBA-AD1A-B46461F8D70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1562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685801"/>
            <a:ext cx="8418381" cy="21256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D173BD-EAA9-43F3-A181-9BB25AB1E925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183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8FDBB7-AE6C-44A4-9354-E420422B6D9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530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73431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831" y="1600200"/>
            <a:ext cx="4375150" cy="45291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891112-9BC8-4B82-B6DA-AD3952AEF20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26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22EFEF-B460-41E1-B380-21E0D72C125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08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55FF55-9A51-49BC-91F0-BC8E688F182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64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7ADF69-52E3-48D5-99E7-63105AE4C16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8946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04FB47-FC34-470D-975D-818673632D64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248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B56B33-355B-4F00-98F1-AAA0DA53B9BE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50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95300" y="277814"/>
            <a:ext cx="8913681" cy="1138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0200"/>
            <a:ext cx="8913681" cy="4529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428229" y="6524626"/>
            <a:ext cx="23096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393149" y="6524626"/>
            <a:ext cx="3135180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137136" y="6524626"/>
            <a:ext cx="2309681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Font typeface="Verdana" pitchFamily="34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D170E260-D032-4AF5-A4B0-E2382247C270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sp>
        <p:nvSpPr>
          <p:cNvPr id="1031" name="Rectangle 6"/>
          <p:cNvSpPr>
            <a:spLocks noChangeArrowheads="1"/>
          </p:cNvSpPr>
          <p:nvPr/>
        </p:nvSpPr>
        <p:spPr bwMode="auto">
          <a:xfrm>
            <a:off x="0" y="0"/>
            <a:ext cx="247650" cy="2286000"/>
          </a:xfrm>
          <a:prstGeom prst="rect">
            <a:avLst/>
          </a:prstGeom>
          <a:solidFill>
            <a:srgbClr val="000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2" name="Line 7"/>
          <p:cNvSpPr>
            <a:spLocks noChangeShapeType="1"/>
          </p:cNvSpPr>
          <p:nvPr/>
        </p:nvSpPr>
        <p:spPr bwMode="auto">
          <a:xfrm>
            <a:off x="495300" y="1447800"/>
            <a:ext cx="8750300" cy="1588"/>
          </a:xfrm>
          <a:prstGeom prst="line">
            <a:avLst/>
          </a:prstGeom>
          <a:noFill/>
          <a:ln w="19080">
            <a:solidFill>
              <a:srgbClr val="00008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GB"/>
          </a:p>
        </p:txBody>
      </p:sp>
      <p:sp>
        <p:nvSpPr>
          <p:cNvPr id="1033" name="Rectangle 8"/>
          <p:cNvSpPr>
            <a:spLocks noChangeArrowheads="1"/>
          </p:cNvSpPr>
          <p:nvPr/>
        </p:nvSpPr>
        <p:spPr bwMode="auto">
          <a:xfrm>
            <a:off x="0" y="2286000"/>
            <a:ext cx="247650" cy="2286000"/>
          </a:xfrm>
          <a:prstGeom prst="rect">
            <a:avLst/>
          </a:prstGeom>
          <a:solidFill>
            <a:srgbClr val="3366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34" name="Rectangle 9"/>
          <p:cNvSpPr>
            <a:spLocks noChangeArrowheads="1"/>
          </p:cNvSpPr>
          <p:nvPr/>
        </p:nvSpPr>
        <p:spPr bwMode="auto">
          <a:xfrm>
            <a:off x="0" y="4572000"/>
            <a:ext cx="247650" cy="2286000"/>
          </a:xfrm>
          <a:prstGeom prst="rect">
            <a:avLst/>
          </a:prstGeom>
          <a:solidFill>
            <a:srgbClr val="00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685801"/>
            <a:ext cx="8418381" cy="212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2" name="Rectangle 2"/>
          <p:cNvSpPr>
            <a:spLocks noGrp="1" noChangeArrowheads="1"/>
          </p:cNvSpPr>
          <p:nvPr>
            <p:ph type="dt"/>
          </p:nvPr>
        </p:nvSpPr>
        <p:spPr bwMode="auto">
          <a:xfrm>
            <a:off x="495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3384550" y="6248401"/>
            <a:ext cx="31351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ctr" eaLnBrk="1">
              <a:buFont typeface="Verdana" pitchFamily="34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099300" y="6248401"/>
            <a:ext cx="2309681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eaLnBrk="1">
              <a:buFont typeface="Verdana" pitchFamily="34" charset="0"/>
              <a:buNone/>
              <a:tabLst>
                <a:tab pos="723900" algn="l"/>
                <a:tab pos="1447800" algn="l"/>
              </a:tabLst>
              <a:defRPr sz="1000" smtClean="0">
                <a:solidFill>
                  <a:srgbClr val="000000"/>
                </a:solidFill>
                <a:latin typeface="+mn-lt"/>
              </a:defRPr>
            </a:lvl1pPr>
          </a:lstStyle>
          <a:p>
            <a:pPr>
              <a:defRPr/>
            </a:pPr>
            <a:fld id="{EBBAEC79-F64B-4999-8F10-F75F3E166CD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  <p:graphicFrame>
        <p:nvGraphicFramePr>
          <p:cNvPr id="2054" name="Object 5"/>
          <p:cNvGraphicFramePr>
            <a:graphicFrameLocks noChangeAspect="1"/>
          </p:cNvGraphicFramePr>
          <p:nvPr/>
        </p:nvGraphicFramePr>
        <p:xfrm>
          <a:off x="271728" y="2924176"/>
          <a:ext cx="9283435" cy="195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r:id="rId15" imgW="7591552" imgH="391770" progId="">
                  <p:embed/>
                </p:oleObj>
              </mc:Choice>
              <mc:Fallback>
                <p:oleObj r:id="rId15" imgW="7591552" imgH="391770" progId="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728" y="2924176"/>
                        <a:ext cx="9283435" cy="195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blipFill dpi="0" rotWithShape="0">
                              <a:blip/>
                              <a:srcRect/>
                              <a:stretch>
                                <a:fillRect/>
                              </a:stretch>
                            </a:blip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5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495300" y="1604964"/>
            <a:ext cx="8913681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2pPr>
      <a:lvl3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3pPr>
      <a:lvl4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4pPr>
      <a:lvl5pPr algn="l" defTabSz="449263" rtl="0" eaLnBrk="0" fontAlgn="base" hangingPunct="0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5pPr>
      <a:lvl6pPr marL="4572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6pPr>
      <a:lvl7pPr marL="9144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7pPr>
      <a:lvl8pPr marL="13716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8pPr>
      <a:lvl9pPr marL="1828800" algn="l" defTabSz="449263" rtl="0" fontAlgn="base">
        <a:spcBef>
          <a:spcPct val="0"/>
        </a:spcBef>
        <a:spcAft>
          <a:spcPct val="0"/>
        </a:spcAft>
        <a:buClr>
          <a:srgbClr val="170199"/>
        </a:buClr>
        <a:buSzPct val="100000"/>
        <a:buFont typeface="Garamond" pitchFamily="18" charset="0"/>
        <a:defRPr sz="4400" b="1">
          <a:solidFill>
            <a:srgbClr val="170199"/>
          </a:solidFill>
          <a:latin typeface="Garamond" pitchFamily="18" charset="0"/>
          <a:ea typeface="Arial Unicode MS" pitchFamily="34" charset="-128"/>
          <a:cs typeface="Arial Unicode MS" pitchFamily="34" charset="-128"/>
        </a:defRPr>
      </a:lvl9pPr>
    </p:titleStyle>
    <p:bodyStyle>
      <a:lvl1pPr marL="341313" indent="-341313" algn="l" defTabSz="449263" rtl="0" eaLnBrk="0" fontAlgn="base" hangingPunct="0">
        <a:lnSpc>
          <a:spcPct val="125000"/>
        </a:lnSpc>
        <a:spcBef>
          <a:spcPts val="7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"/>
        <a:defRPr sz="2800">
          <a:solidFill>
            <a:srgbClr val="000000"/>
          </a:solidFill>
          <a:latin typeface="+mn-lt"/>
          <a:ea typeface="+mn-ea"/>
          <a:cs typeface="+mn-cs"/>
        </a:defRPr>
      </a:lvl1pPr>
      <a:lvl2pPr marL="741363" indent="-284163" algn="l" defTabSz="449263" rtl="0" eaLnBrk="0" fontAlgn="base" hangingPunct="0">
        <a:lnSpc>
          <a:spcPct val="115000"/>
        </a:lnSpc>
        <a:spcBef>
          <a:spcPts val="600"/>
        </a:spcBef>
        <a:spcAft>
          <a:spcPct val="0"/>
        </a:spcAft>
        <a:buClr>
          <a:srgbClr val="170199"/>
        </a:buClr>
        <a:buSzPct val="75000"/>
        <a:buFont typeface="Wingdings" pitchFamily="2" charset="2"/>
        <a:buChar char=""/>
        <a:defRPr sz="24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115000"/>
        </a:lnSpc>
        <a:spcBef>
          <a:spcPts val="500"/>
        </a:spcBef>
        <a:spcAft>
          <a:spcPct val="0"/>
        </a:spcAft>
        <a:buClr>
          <a:srgbClr val="00CCFF"/>
        </a:buClr>
        <a:buSzPct val="65000"/>
        <a:buFont typeface="Wingdings" pitchFamily="2" charset="2"/>
        <a:buChar char=""/>
        <a:defRPr sz="20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10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110000"/>
        </a:lnSpc>
        <a:spcBef>
          <a:spcPts val="450"/>
        </a:spcBef>
        <a:spcAft>
          <a:spcPct val="0"/>
        </a:spcAft>
        <a:buClr>
          <a:srgbClr val="170199"/>
        </a:buClr>
        <a:buSzPct val="80000"/>
        <a:buFont typeface="Wingdings" pitchFamily="2" charset="2"/>
        <a:buChar char="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DB317A-B09E-4609-B950-7F75FB78108D}" type="slidenum">
              <a:rPr lang="en-GB"/>
              <a:pPr>
                <a:defRPr/>
              </a:pPr>
              <a:t>1</a:t>
            </a:fld>
            <a:endParaRPr lang="en-GB"/>
          </a:p>
        </p:txBody>
      </p:sp>
      <p:sp>
        <p:nvSpPr>
          <p:cNvPr id="3075" name="Rectangle 1"/>
          <p:cNvSpPr>
            <a:spLocks noGrp="1" noChangeArrowheads="1"/>
          </p:cNvSpPr>
          <p:nvPr>
            <p:ph type="title"/>
          </p:nvPr>
        </p:nvSpPr>
        <p:spPr>
          <a:xfrm>
            <a:off x="272480" y="692150"/>
            <a:ext cx="9289031" cy="2127250"/>
          </a:xfrm>
        </p:spPr>
        <p:txBody>
          <a:bodyPr/>
          <a:lstStyle/>
          <a:p>
            <a:pPr algn="ctr" eaLnBrk="1" hangingPunct="1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dirty="0"/>
              <a:t>Algorithmic Thinking:</a:t>
            </a:r>
            <a:br>
              <a:rPr lang="en-GB" dirty="0"/>
            </a:br>
            <a:r>
              <a:rPr lang="en-GB" dirty="0"/>
              <a:t>Or How to Think Like a Computer!</a:t>
            </a:r>
          </a:p>
        </p:txBody>
      </p:sp>
      <p:sp>
        <p:nvSpPr>
          <p:cNvPr id="3076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1752600" y="3587750"/>
            <a:ext cx="6400800" cy="1892299"/>
          </a:xfrm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400" dirty="0"/>
              <a:t>Framework Training</a:t>
            </a:r>
          </a:p>
          <a:p>
            <a:pPr marL="0" indent="0" algn="ctr" eaLnBrk="1" hangingPunct="1">
              <a:spcBef>
                <a:spcPts val="750"/>
              </a:spcBef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GB" sz="30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3297B-A3AD-894C-ABA5-CC60C83D6BF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131CDB-74C2-064B-9CA1-3895C1ECE9B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pic>
        <p:nvPicPr>
          <p:cNvPr id="3074" name="Picture 2" descr="cern from cern.ch">
            <a:extLst>
              <a:ext uri="{FF2B5EF4-FFF2-40B4-BE49-F238E27FC236}">
                <a16:creationId xmlns:a16="http://schemas.microsoft.com/office/drawing/2014/main" id="{0BC253FD-BEFD-E1A7-6871-77F3BD4FA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40" y="4386036"/>
            <a:ext cx="1168400" cy="116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E88C669-5A88-0023-6831-7BAE72032D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917" y="4332343"/>
            <a:ext cx="2046514" cy="1147707"/>
          </a:xfrm>
          <a:prstGeom prst="rect">
            <a:avLst/>
          </a:prstGeom>
        </p:spPr>
      </p:pic>
      <p:pic>
        <p:nvPicPr>
          <p:cNvPr id="5" name="Picture 2" descr="Computer - Free computer icons">
            <a:extLst>
              <a:ext uri="{FF2B5EF4-FFF2-40B4-BE49-F238E27FC236}">
                <a16:creationId xmlns:a16="http://schemas.microsoft.com/office/drawing/2014/main" id="{76B54CFB-BD95-8F64-B203-9605A47F0C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1133" y="4533899"/>
            <a:ext cx="771724" cy="77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051F6-908A-AF15-3A19-0A6F4DEAF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Algorithmic Concepts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D2EA2-BC23-022E-87DE-3ADA3E2842C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B1708-5B67-9FC9-1F7B-FA487B6B1F9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064A8-916A-40E0-1333-0EB4F32CC0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8144B3D-B909-CDFE-65D5-F820B518A17B}"/>
              </a:ext>
            </a:extLst>
          </p:cNvPr>
          <p:cNvSpPr txBox="1"/>
          <p:nvPr/>
        </p:nvSpPr>
        <p:spPr>
          <a:xfrm>
            <a:off x="635742" y="611385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Sequence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8B74F42-9DFD-C9EC-C032-BDB30E202892}"/>
              </a:ext>
            </a:extLst>
          </p:cNvPr>
          <p:cNvSpPr txBox="1"/>
          <p:nvPr/>
        </p:nvSpPr>
        <p:spPr>
          <a:xfrm>
            <a:off x="3909942" y="611385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Selection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85E37D2-273D-3A40-11BC-B6CB8AC98B54}"/>
              </a:ext>
            </a:extLst>
          </p:cNvPr>
          <p:cNvSpPr txBox="1"/>
          <p:nvPr/>
        </p:nvSpPr>
        <p:spPr>
          <a:xfrm>
            <a:off x="7184142" y="611385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Iteration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9C03FA3C-A58A-1720-A359-FF9B23518210}"/>
              </a:ext>
            </a:extLst>
          </p:cNvPr>
          <p:cNvGrpSpPr/>
          <p:nvPr/>
        </p:nvGrpSpPr>
        <p:grpSpPr>
          <a:xfrm>
            <a:off x="3231028" y="2088956"/>
            <a:ext cx="3546161" cy="3309174"/>
            <a:chOff x="3231028" y="2088956"/>
            <a:chExt cx="3546161" cy="3309174"/>
          </a:xfrm>
        </p:grpSpPr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5DA5CDB9-52EA-3BC1-6996-879BF8F7D46D}"/>
                </a:ext>
              </a:extLst>
            </p:cNvPr>
            <p:cNvCxnSpPr/>
            <p:nvPr/>
          </p:nvCxnSpPr>
          <p:spPr>
            <a:xfrm>
              <a:off x="4998018" y="2088956"/>
              <a:ext cx="8010" cy="456977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Flowchart: Decision 36">
              <a:extLst>
                <a:ext uri="{FF2B5EF4-FFF2-40B4-BE49-F238E27FC236}">
                  <a16:creationId xmlns:a16="http://schemas.microsoft.com/office/drawing/2014/main" id="{5F8DD829-49F0-2FEF-B28C-302D59B6EFE7}"/>
                </a:ext>
              </a:extLst>
            </p:cNvPr>
            <p:cNvSpPr/>
            <p:nvPr/>
          </p:nvSpPr>
          <p:spPr>
            <a:xfrm>
              <a:off x="4178414" y="2536231"/>
              <a:ext cx="1639209" cy="868852"/>
            </a:xfrm>
            <a:prstGeom prst="flowChartDecision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1C83F1F-A40C-46E1-946A-49244415F3A7}"/>
                </a:ext>
              </a:extLst>
            </p:cNvPr>
            <p:cNvCxnSpPr>
              <a:stCxn id="56" idx="1"/>
            </p:cNvCxnSpPr>
            <p:nvPr/>
          </p:nvCxnSpPr>
          <p:spPr>
            <a:xfrm flipH="1" flipV="1">
              <a:off x="3915815" y="2970657"/>
              <a:ext cx="262600" cy="1"/>
            </a:xfrm>
            <a:prstGeom prst="line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22506F72-CBDC-864F-D5D3-E52F54F4ACF7}"/>
                </a:ext>
              </a:extLst>
            </p:cNvPr>
            <p:cNvCxnSpPr/>
            <p:nvPr/>
          </p:nvCxnSpPr>
          <p:spPr>
            <a:xfrm>
              <a:off x="3915815" y="2986584"/>
              <a:ext cx="0" cy="755786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59D18883-6578-626F-1F9A-EA88BCFA7A5A}"/>
                </a:ext>
              </a:extLst>
            </p:cNvPr>
            <p:cNvCxnSpPr/>
            <p:nvPr/>
          </p:nvCxnSpPr>
          <p:spPr>
            <a:xfrm>
              <a:off x="6092402" y="2994773"/>
              <a:ext cx="0" cy="755786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1020C75-25B6-814E-94D2-294A50D85C52}"/>
                </a:ext>
              </a:extLst>
            </p:cNvPr>
            <p:cNvCxnSpPr/>
            <p:nvPr/>
          </p:nvCxnSpPr>
          <p:spPr>
            <a:xfrm flipH="1" flipV="1">
              <a:off x="5817623" y="2970656"/>
              <a:ext cx="262600" cy="1"/>
            </a:xfrm>
            <a:prstGeom prst="line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E1D7D5E7-22FB-25BA-AFD4-971EACBC3CD0}"/>
                </a:ext>
              </a:extLst>
            </p:cNvPr>
            <p:cNvSpPr/>
            <p:nvPr/>
          </p:nvSpPr>
          <p:spPr>
            <a:xfrm>
              <a:off x="3231028" y="3742369"/>
              <a:ext cx="1369573" cy="578446"/>
            </a:xfrm>
            <a:prstGeom prst="rect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F31CE99-0E1C-8A97-9EEF-B778A6BF0AC1}"/>
                </a:ext>
              </a:extLst>
            </p:cNvPr>
            <p:cNvSpPr/>
            <p:nvPr/>
          </p:nvSpPr>
          <p:spPr>
            <a:xfrm>
              <a:off x="5407616" y="3750559"/>
              <a:ext cx="1369573" cy="578446"/>
            </a:xfrm>
            <a:prstGeom prst="rect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3DBCB67-A998-E64A-B4CF-1BC766640DA1}"/>
                </a:ext>
              </a:extLst>
            </p:cNvPr>
            <p:cNvSpPr/>
            <p:nvPr/>
          </p:nvSpPr>
          <p:spPr>
            <a:xfrm>
              <a:off x="4460020" y="4819684"/>
              <a:ext cx="1369573" cy="578446"/>
            </a:xfrm>
            <a:prstGeom prst="rect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BEA0F56-AC04-9D08-3176-8780890DEEE6}"/>
                </a:ext>
              </a:extLst>
            </p:cNvPr>
            <p:cNvCxnSpPr>
              <a:stCxn id="61" idx="2"/>
            </p:cNvCxnSpPr>
            <p:nvPr/>
          </p:nvCxnSpPr>
          <p:spPr>
            <a:xfrm>
              <a:off x="3915815" y="4320816"/>
              <a:ext cx="0" cy="763975"/>
            </a:xfrm>
            <a:prstGeom prst="line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F200EEE-127B-4783-9719-7E4E460D3113}"/>
                </a:ext>
              </a:extLst>
            </p:cNvPr>
            <p:cNvCxnSpPr/>
            <p:nvPr/>
          </p:nvCxnSpPr>
          <p:spPr>
            <a:xfrm>
              <a:off x="6118942" y="4344931"/>
              <a:ext cx="0" cy="763975"/>
            </a:xfrm>
            <a:prstGeom prst="line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E56EA4D6-12F6-285F-9620-63FC904556C7}"/>
                </a:ext>
              </a:extLst>
            </p:cNvPr>
            <p:cNvCxnSpPr>
              <a:endCxn id="63" idx="1"/>
            </p:cNvCxnSpPr>
            <p:nvPr/>
          </p:nvCxnSpPr>
          <p:spPr>
            <a:xfrm>
              <a:off x="3915815" y="5108906"/>
              <a:ext cx="544205" cy="1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37568822-E1F7-3077-ED9A-379E3127141C}"/>
                </a:ext>
              </a:extLst>
            </p:cNvPr>
            <p:cNvCxnSpPr>
              <a:endCxn id="63" idx="3"/>
            </p:cNvCxnSpPr>
            <p:nvPr/>
          </p:nvCxnSpPr>
          <p:spPr>
            <a:xfrm flipH="1" flipV="1">
              <a:off x="5829593" y="5108907"/>
              <a:ext cx="289349" cy="15925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40949864-A88A-172B-4A4F-920C9A54595C}"/>
              </a:ext>
            </a:extLst>
          </p:cNvPr>
          <p:cNvGrpSpPr/>
          <p:nvPr/>
        </p:nvGrpSpPr>
        <p:grpSpPr>
          <a:xfrm>
            <a:off x="7076574" y="1191542"/>
            <a:ext cx="2332408" cy="4867400"/>
            <a:chOff x="7076574" y="1191542"/>
            <a:chExt cx="2332408" cy="4867400"/>
          </a:xfrm>
        </p:grpSpPr>
        <p:grpSp>
          <p:nvGrpSpPr>
            <p:cNvPr id="29" name="Group 28" descr="Iteration">
              <a:extLst>
                <a:ext uri="{FF2B5EF4-FFF2-40B4-BE49-F238E27FC236}">
                  <a16:creationId xmlns:a16="http://schemas.microsoft.com/office/drawing/2014/main" id="{8F3FD9D4-6CE0-F3F3-0EC7-6B8F27BFC4EA}"/>
                </a:ext>
              </a:extLst>
            </p:cNvPr>
            <p:cNvGrpSpPr/>
            <p:nvPr/>
          </p:nvGrpSpPr>
          <p:grpSpPr>
            <a:xfrm>
              <a:off x="7076574" y="1191542"/>
              <a:ext cx="2332408" cy="4867400"/>
              <a:chOff x="6575774" y="873782"/>
              <a:chExt cx="2332408" cy="4867400"/>
            </a:xfrm>
            <a:solidFill>
              <a:srgbClr val="BEFFBE"/>
            </a:solidFill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1BEFA926-B79C-5914-586F-173E6F5E71E0}"/>
                  </a:ext>
                </a:extLst>
              </p:cNvPr>
              <p:cNvCxnSpPr/>
              <p:nvPr/>
            </p:nvCxnSpPr>
            <p:spPr>
              <a:xfrm>
                <a:off x="8895433" y="1872398"/>
                <a:ext cx="0" cy="1934170"/>
              </a:xfrm>
              <a:prstGeom prst="lin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4C469554-9D5B-44D1-CCF7-EBBE96B4C33B}"/>
                  </a:ext>
                </a:extLst>
              </p:cNvPr>
              <p:cNvGrpSpPr/>
              <p:nvPr/>
            </p:nvGrpSpPr>
            <p:grpSpPr>
              <a:xfrm>
                <a:off x="6575774" y="873782"/>
                <a:ext cx="2332408" cy="4867400"/>
                <a:chOff x="6533372" y="1408127"/>
                <a:chExt cx="2332408" cy="4867400"/>
              </a:xfrm>
              <a:grpFill/>
            </p:grpSpPr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7CDF2F0E-E107-9EC7-C5CE-47C198D0C1B8}"/>
                    </a:ext>
                  </a:extLst>
                </p:cNvPr>
                <p:cNvCxnSpPr/>
                <p:nvPr/>
              </p:nvCxnSpPr>
              <p:spPr>
                <a:xfrm>
                  <a:off x="7675488" y="1408127"/>
                  <a:ext cx="9148" cy="511982"/>
                </a:xfrm>
                <a:prstGeom prst="straightConnector1">
                  <a:avLst/>
                </a:prstGeom>
                <a:grpFill/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Flowchart: Decision 67">
                  <a:extLst>
                    <a:ext uri="{FF2B5EF4-FFF2-40B4-BE49-F238E27FC236}">
                      <a16:creationId xmlns:a16="http://schemas.microsoft.com/office/drawing/2014/main" id="{8B8BEFC1-7527-2518-745F-E44582E65373}"/>
                    </a:ext>
                  </a:extLst>
                </p:cNvPr>
                <p:cNvSpPr/>
                <p:nvPr/>
              </p:nvSpPr>
              <p:spPr>
                <a:xfrm>
                  <a:off x="6875698" y="1932288"/>
                  <a:ext cx="1656741" cy="973433"/>
                </a:xfrm>
                <a:prstGeom prst="flowChartDecision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D2E7BE98-4CE4-0651-A26E-236BD042E71F}"/>
                    </a:ext>
                  </a:extLst>
                </p:cNvPr>
                <p:cNvSpPr/>
                <p:nvPr/>
              </p:nvSpPr>
              <p:spPr>
                <a:xfrm>
                  <a:off x="6968193" y="3272548"/>
                  <a:ext cx="1564246" cy="648072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C54E371C-BE56-7BC5-5A0B-CB542DBC53C7}"/>
                    </a:ext>
                  </a:extLst>
                </p:cNvPr>
                <p:cNvCxnSpPr/>
                <p:nvPr/>
              </p:nvCxnSpPr>
              <p:spPr>
                <a:xfrm flipH="1">
                  <a:off x="6534263" y="3596584"/>
                  <a:ext cx="431492" cy="0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A724CCB4-C451-0231-7BE4-CB47F2D28F9E}"/>
                    </a:ext>
                  </a:extLst>
                </p:cNvPr>
                <p:cNvCxnSpPr/>
                <p:nvPr/>
              </p:nvCxnSpPr>
              <p:spPr>
                <a:xfrm>
                  <a:off x="6533372" y="2419004"/>
                  <a:ext cx="8985" cy="1159737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Arrow Connector 36">
                  <a:extLst>
                    <a:ext uri="{FF2B5EF4-FFF2-40B4-BE49-F238E27FC236}">
                      <a16:creationId xmlns:a16="http://schemas.microsoft.com/office/drawing/2014/main" id="{20783604-B5C4-EEF1-C07C-621F96CCECEA}"/>
                    </a:ext>
                  </a:extLst>
                </p:cNvPr>
                <p:cNvCxnSpPr>
                  <a:endCxn id="33" idx="1"/>
                </p:cNvCxnSpPr>
                <p:nvPr/>
              </p:nvCxnSpPr>
              <p:spPr>
                <a:xfrm>
                  <a:off x="6542357" y="2419004"/>
                  <a:ext cx="333341" cy="1"/>
                </a:xfrm>
                <a:prstGeom prst="straightConnector1">
                  <a:avLst/>
                </a:prstGeom>
                <a:grpFill/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CFFD1EBB-F73B-F982-2B95-C4A57E3C260D}"/>
                    </a:ext>
                  </a:extLst>
                </p:cNvPr>
                <p:cNvCxnSpPr>
                  <a:stCxn id="33" idx="3"/>
                </p:cNvCxnSpPr>
                <p:nvPr/>
              </p:nvCxnSpPr>
              <p:spPr>
                <a:xfrm flipV="1">
                  <a:off x="8532439" y="2419004"/>
                  <a:ext cx="333341" cy="1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A0D35A76-C31B-164B-30A0-B24E3629430A}"/>
                    </a:ext>
                  </a:extLst>
                </p:cNvPr>
                <p:cNvCxnSpPr/>
                <p:nvPr/>
              </p:nvCxnSpPr>
              <p:spPr>
                <a:xfrm flipH="1">
                  <a:off x="7750316" y="4353174"/>
                  <a:ext cx="1115464" cy="23817"/>
                </a:xfrm>
                <a:prstGeom prst="line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Arrow Connector 39">
                  <a:extLst>
                    <a:ext uri="{FF2B5EF4-FFF2-40B4-BE49-F238E27FC236}">
                      <a16:creationId xmlns:a16="http://schemas.microsoft.com/office/drawing/2014/main" id="{1DA38D9A-DFF5-7182-8209-9BEE6322423F}"/>
                    </a:ext>
                  </a:extLst>
                </p:cNvPr>
                <p:cNvCxnSpPr/>
                <p:nvPr/>
              </p:nvCxnSpPr>
              <p:spPr>
                <a:xfrm>
                  <a:off x="7750316" y="4353174"/>
                  <a:ext cx="0" cy="638897"/>
                </a:xfrm>
                <a:prstGeom prst="straightConnector1">
                  <a:avLst/>
                </a:prstGeom>
                <a:grpFill/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62A6DB8A-41B5-87A2-BD2C-A85D9C7271B8}"/>
                    </a:ext>
                  </a:extLst>
                </p:cNvPr>
                <p:cNvSpPr/>
                <p:nvPr/>
              </p:nvSpPr>
              <p:spPr>
                <a:xfrm>
                  <a:off x="6968193" y="4988558"/>
                  <a:ext cx="1564246" cy="648072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cxnSp>
              <p:nvCxnSpPr>
                <p:cNvPr id="42" name="Straight Arrow Connector 41">
                  <a:extLst>
                    <a:ext uri="{FF2B5EF4-FFF2-40B4-BE49-F238E27FC236}">
                      <a16:creationId xmlns:a16="http://schemas.microsoft.com/office/drawing/2014/main" id="{88A98996-1835-D445-F7DC-271A8C7A82D5}"/>
                    </a:ext>
                  </a:extLst>
                </p:cNvPr>
                <p:cNvCxnSpPr/>
                <p:nvPr/>
              </p:nvCxnSpPr>
              <p:spPr>
                <a:xfrm>
                  <a:off x="7750316" y="5636630"/>
                  <a:ext cx="0" cy="638897"/>
                </a:xfrm>
                <a:prstGeom prst="straightConnector1">
                  <a:avLst/>
                </a:prstGeom>
                <a:grpFill/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DC5E8F2F-5F02-9868-9E03-ABC6B9CDA0B3}"/>
                </a:ext>
              </a:extLst>
            </p:cNvPr>
            <p:cNvCxnSpPr/>
            <p:nvPr/>
          </p:nvCxnSpPr>
          <p:spPr>
            <a:xfrm>
              <a:off x="8236891" y="2618046"/>
              <a:ext cx="8010" cy="456977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F6BC76BF-80A6-663F-D5AB-B96D3E9F942E}"/>
              </a:ext>
            </a:extLst>
          </p:cNvPr>
          <p:cNvGrpSpPr/>
          <p:nvPr/>
        </p:nvGrpSpPr>
        <p:grpSpPr>
          <a:xfrm>
            <a:off x="1059542" y="1844824"/>
            <a:ext cx="1409375" cy="3888432"/>
            <a:chOff x="1059542" y="1844824"/>
            <a:chExt cx="1409375" cy="3888432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4395B484-3162-3A10-8F36-99FD1AD399E0}"/>
                </a:ext>
              </a:extLst>
            </p:cNvPr>
            <p:cNvSpPr/>
            <p:nvPr/>
          </p:nvSpPr>
          <p:spPr>
            <a:xfrm>
              <a:off x="1059542" y="2333088"/>
              <a:ext cx="1409375" cy="618049"/>
            </a:xfrm>
            <a:prstGeom prst="rect">
              <a:avLst/>
            </a:prstGeom>
            <a:solidFill>
              <a:srgbClr val="C3C8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0882C28B-75C4-784E-C3B1-682D98595216}"/>
                </a:ext>
              </a:extLst>
            </p:cNvPr>
            <p:cNvSpPr/>
            <p:nvPr/>
          </p:nvSpPr>
          <p:spPr>
            <a:xfrm>
              <a:off x="1059542" y="3462171"/>
              <a:ext cx="1409375" cy="618049"/>
            </a:xfrm>
            <a:prstGeom prst="rect">
              <a:avLst/>
            </a:prstGeom>
            <a:solidFill>
              <a:srgbClr val="C3C8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37931AF-0553-EC65-9630-C6210739BC8B}"/>
                </a:ext>
              </a:extLst>
            </p:cNvPr>
            <p:cNvSpPr/>
            <p:nvPr/>
          </p:nvSpPr>
          <p:spPr>
            <a:xfrm>
              <a:off x="1059542" y="4634869"/>
              <a:ext cx="1409375" cy="618049"/>
            </a:xfrm>
            <a:prstGeom prst="rect">
              <a:avLst/>
            </a:prstGeom>
            <a:solidFill>
              <a:srgbClr val="C3C8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006099F8-93F4-2C10-3ACD-474C450A2101}"/>
                </a:ext>
              </a:extLst>
            </p:cNvPr>
            <p:cNvCxnSpPr>
              <a:cxnSpLocks/>
            </p:cNvCxnSpPr>
            <p:nvPr/>
          </p:nvCxnSpPr>
          <p:spPr>
            <a:xfrm>
              <a:off x="1760108" y="1844824"/>
              <a:ext cx="4122" cy="488264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0C7225F5-CA99-C5D9-9CAF-05753F911EB7}"/>
                </a:ext>
              </a:extLst>
            </p:cNvPr>
            <p:cNvCxnSpPr>
              <a:cxnSpLocks/>
            </p:cNvCxnSpPr>
            <p:nvPr/>
          </p:nvCxnSpPr>
          <p:spPr>
            <a:xfrm>
              <a:off x="1760108" y="2973907"/>
              <a:ext cx="8242" cy="488264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B6714859-AA3E-0324-B164-0A6C52327726}"/>
                </a:ext>
              </a:extLst>
            </p:cNvPr>
            <p:cNvCxnSpPr>
              <a:cxnSpLocks/>
              <a:stCxn id="85" idx="2"/>
            </p:cNvCxnSpPr>
            <p:nvPr/>
          </p:nvCxnSpPr>
          <p:spPr>
            <a:xfrm>
              <a:off x="1764230" y="4080220"/>
              <a:ext cx="4120" cy="554649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9CBE010E-1940-280F-F407-084798BD2187}"/>
                </a:ext>
              </a:extLst>
            </p:cNvPr>
            <p:cNvCxnSpPr>
              <a:cxnSpLocks/>
            </p:cNvCxnSpPr>
            <p:nvPr/>
          </p:nvCxnSpPr>
          <p:spPr>
            <a:xfrm>
              <a:off x="1760108" y="5252918"/>
              <a:ext cx="0" cy="480338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456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62946-8E09-2573-070E-0748DC3F7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Processing a Sequence of Values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BC429-2C91-417D-BBC9-908040D5680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5B780-72FE-3485-E7E1-38B8DFC6326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8775-9317-88B8-E277-C6D6CFF7ED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  <p:pic>
        <p:nvPicPr>
          <p:cNvPr id="7" name="Picture 2" descr="Flow chart representing a for loop (aka a counted loop)">
            <a:extLst>
              <a:ext uri="{FF2B5EF4-FFF2-40B4-BE49-F238E27FC236}">
                <a16:creationId xmlns:a16="http://schemas.microsoft.com/office/drawing/2014/main" id="{ADB1EE4A-1E3E-11DB-7A4A-0119DC8EB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8878" y="1587004"/>
            <a:ext cx="3866524" cy="4725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553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24D2F-5B58-E290-4D15-144F7CE20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Decomposition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05DF1-B79E-70F4-A246-ACF87AAAC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/>
              <a:t>Often involves problem decomposition</a:t>
            </a:r>
          </a:p>
          <a:p>
            <a:r>
              <a:rPr lang="en-GB" sz="2400" dirty="0"/>
              <a:t>How to break a larger problem down into smaller </a:t>
            </a:r>
            <a:r>
              <a:rPr lang="en-GB" sz="2400" i="1" dirty="0"/>
              <a:t>chunks</a:t>
            </a: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22B56-678F-F7F5-911B-C97D18D0BC1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BB937-8B52-FC63-42E0-E6BD9E7CA17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22595-A69E-71DA-BA65-AA5B44A1D9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  <p:pic>
        <p:nvPicPr>
          <p:cNvPr id="7" name="Picture 2" descr="How to Use Process Decomposition Diagrams in Your Business Analysis Report  - dummies">
            <a:extLst>
              <a:ext uri="{FF2B5EF4-FFF2-40B4-BE49-F238E27FC236}">
                <a16:creationId xmlns:a16="http://schemas.microsoft.com/office/drawing/2014/main" id="{19348CBC-F647-20F3-CA09-FB93E92E6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365" y="3398169"/>
            <a:ext cx="7567269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455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BFD27-B0C1-81BE-D623-28D0CF39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Abstraction and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CB4C7-2327-B222-4514-262C1DA33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Need to abstract real world and model inside program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B6BDF-6571-17A5-369F-284623EA8C0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374A9-3122-F85D-99A5-F6B9227F2D7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7326B7-4643-E409-AAD1-2E2F46752D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66A07B6-B883-36ED-D7AF-55A97EFDED04}"/>
              </a:ext>
            </a:extLst>
          </p:cNvPr>
          <p:cNvSpPr/>
          <p:nvPr/>
        </p:nvSpPr>
        <p:spPr>
          <a:xfrm>
            <a:off x="1280592" y="2564903"/>
            <a:ext cx="5247737" cy="3817703"/>
          </a:xfrm>
          <a:prstGeom prst="ellipse">
            <a:avLst/>
          </a:prstGeom>
          <a:solidFill>
            <a:srgbClr val="E6EB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bIns="0" rtlCol="0" anchor="b" anchorCtr="0"/>
          <a:lstStyle/>
          <a:p>
            <a:pPr algn="ctr"/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9203471-2566-846B-398D-D2CE1D8702E3}"/>
              </a:ext>
            </a:extLst>
          </p:cNvPr>
          <p:cNvSpPr/>
          <p:nvPr/>
        </p:nvSpPr>
        <p:spPr>
          <a:xfrm>
            <a:off x="1933242" y="2887196"/>
            <a:ext cx="3942437" cy="2942235"/>
          </a:xfrm>
          <a:prstGeom prst="ellipse">
            <a:avLst/>
          </a:prstGeom>
          <a:solidFill>
            <a:srgbClr val="C8C8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4BCD5F2-12B0-AAF2-4415-C863F5D59852}"/>
              </a:ext>
            </a:extLst>
          </p:cNvPr>
          <p:cNvSpPr/>
          <p:nvPr/>
        </p:nvSpPr>
        <p:spPr>
          <a:xfrm>
            <a:off x="2288705" y="3343057"/>
            <a:ext cx="3168352" cy="2037283"/>
          </a:xfrm>
          <a:prstGeom prst="ellipse">
            <a:avLst/>
          </a:prstGeom>
          <a:solidFill>
            <a:srgbClr val="FFC8C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BDB3705-2138-8C55-CAC5-E52B055DD4E4}"/>
              </a:ext>
            </a:extLst>
          </p:cNvPr>
          <p:cNvSpPr/>
          <p:nvPr/>
        </p:nvSpPr>
        <p:spPr>
          <a:xfrm>
            <a:off x="2775281" y="3788503"/>
            <a:ext cx="2198225" cy="854710"/>
          </a:xfrm>
          <a:prstGeom prst="ellipse">
            <a:avLst/>
          </a:prstGeom>
          <a:solidFill>
            <a:srgbClr val="BEFFB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GB" sz="1400" dirty="0">
                <a:solidFill>
                  <a:schemeClr val="tx1"/>
                </a:solidFill>
              </a:rPr>
              <a:t>Implementation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3825D2-9C96-EF36-A84F-F0BAF48B8753}"/>
              </a:ext>
            </a:extLst>
          </p:cNvPr>
          <p:cNvSpPr txBox="1"/>
          <p:nvPr/>
        </p:nvSpPr>
        <p:spPr>
          <a:xfrm>
            <a:off x="3532924" y="5985583"/>
            <a:ext cx="743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Reality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84ECA2-E86D-203F-4102-BE3C0A2B4E2F}"/>
              </a:ext>
            </a:extLst>
          </p:cNvPr>
          <p:cNvSpPr txBox="1"/>
          <p:nvPr/>
        </p:nvSpPr>
        <p:spPr>
          <a:xfrm>
            <a:off x="3563804" y="5469586"/>
            <a:ext cx="681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23C9DC-D197-3317-7F8F-A0D77E1F7CEF}"/>
              </a:ext>
            </a:extLst>
          </p:cNvPr>
          <p:cNvSpPr txBox="1"/>
          <p:nvPr/>
        </p:nvSpPr>
        <p:spPr>
          <a:xfrm>
            <a:off x="3224808" y="4857888"/>
            <a:ext cx="14175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/>
                </a:solidFill>
              </a:rPr>
              <a:t>Representation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1C92E1-0371-B180-779B-12A9B6AB5CBB}"/>
              </a:ext>
            </a:extLst>
          </p:cNvPr>
          <p:cNvSpPr txBox="1"/>
          <p:nvPr/>
        </p:nvSpPr>
        <p:spPr>
          <a:xfrm>
            <a:off x="7329142" y="2907265"/>
            <a:ext cx="1838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>
                <a:solidFill>
                  <a:schemeClr val="tx1"/>
                </a:solidFill>
              </a:rPr>
              <a:t>See this in your </a:t>
            </a:r>
          </a:p>
          <a:p>
            <a:r>
              <a:rPr lang="en-GB" i="1" dirty="0">
                <a:solidFill>
                  <a:schemeClr val="tx1"/>
                </a:solidFill>
              </a:rPr>
              <a:t>everyday lives</a:t>
            </a:r>
          </a:p>
        </p:txBody>
      </p:sp>
    </p:spTree>
    <p:extLst>
      <p:ext uri="{BB962C8B-B14F-4D97-AF65-F5344CB8AC3E}">
        <p14:creationId xmlns:p14="http://schemas.microsoft.com/office/powerpoint/2010/main" val="3415277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BC98E-8F78-50E4-EF9C-4A2A06AF0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Abstraction and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F79C7-360B-4BD2-0891-1071E2C8F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/>
              <a:t>Abstraction is just a way of managing complexity</a:t>
            </a:r>
          </a:p>
          <a:p>
            <a:r>
              <a:rPr lang="en-GB" sz="2400" dirty="0"/>
              <a:t>Examples of abstraction and modelling:</a:t>
            </a:r>
          </a:p>
          <a:p>
            <a:pPr lvl="1"/>
            <a:r>
              <a:rPr lang="en-GB" sz="2000" dirty="0"/>
              <a:t>Maps of various kinds</a:t>
            </a:r>
          </a:p>
          <a:p>
            <a:pPr lvl="1"/>
            <a:r>
              <a:rPr lang="en-GB" sz="2000" dirty="0"/>
              <a:t>Musical notation</a:t>
            </a:r>
          </a:p>
          <a:p>
            <a:pPr lvl="1"/>
            <a:r>
              <a:rPr lang="en-GB" sz="2000" dirty="0"/>
              <a:t>A Calendar</a:t>
            </a:r>
          </a:p>
          <a:p>
            <a:pPr lvl="1"/>
            <a:r>
              <a:rPr lang="en-GB" sz="2000" dirty="0"/>
              <a:t>A Timetable</a:t>
            </a:r>
          </a:p>
          <a:p>
            <a:pPr lvl="1"/>
            <a:r>
              <a:rPr lang="en-GB" sz="2000" dirty="0"/>
              <a:t>A Room Layout plan</a:t>
            </a:r>
          </a:p>
          <a:p>
            <a:pPr marL="341313" lvl="1" indent="-341313">
              <a:lnSpc>
                <a:spcPct val="125000"/>
              </a:lnSpc>
              <a:spcBef>
                <a:spcPts val="700"/>
              </a:spcBef>
              <a:buFont typeface="Wingdings" pitchFamily="2" charset="2"/>
              <a:buChar char=""/>
            </a:pPr>
            <a:r>
              <a:rPr lang="en-GB" dirty="0"/>
              <a:t>Typically only represent information that is useful / meaningful for the current problem</a:t>
            </a:r>
          </a:p>
          <a:p>
            <a:pPr marL="742950" lvl="2" indent="-341313">
              <a:lnSpc>
                <a:spcPct val="125000"/>
              </a:lnSpc>
              <a:spcBef>
                <a:spcPts val="700"/>
              </a:spcBef>
            </a:pPr>
            <a:r>
              <a:rPr lang="en-GB" dirty="0"/>
              <a:t>E.g. Room layout may not include height of room, colour of walls etc.</a:t>
            </a: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2635A-92A6-5D45-6190-788D695D12C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EE858-62EB-5F91-A29E-90526BFDFEC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9E897-20A5-32DE-DD38-4DA70B6C14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8702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BC98E-8F78-50E4-EF9C-4A2A06AF0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277815"/>
            <a:ext cx="8913681" cy="774922"/>
          </a:xfrm>
        </p:spPr>
        <p:txBody>
          <a:bodyPr/>
          <a:lstStyle/>
          <a:p>
            <a:r>
              <a:rPr lang="en-GB" dirty="0"/>
              <a:t>Abstraction and Modelling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2635A-92A6-5D45-6190-788D695D12C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EE858-62EB-5F91-A29E-90526BFDFEC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9E897-20A5-32DE-DD38-4DA70B6C14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15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2FF5C0-6900-8394-57DE-EDEB13D00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608" y="1206716"/>
            <a:ext cx="7056784" cy="565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878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BC98E-8F78-50E4-EF9C-4A2A06AF0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Abstraction and Modelling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2635A-92A6-5D45-6190-788D695D12C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EE858-62EB-5F91-A29E-90526BFDFEC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9E897-20A5-32DE-DD38-4DA70B6C14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16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D2FA76-57D8-F7FA-5365-89B792A34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592" y="1289576"/>
            <a:ext cx="7056785" cy="554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754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38D0C-54B4-09CE-E903-B53A3F413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Abstraction and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71431-0CCD-058C-2BC8-0C3F20679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3A292-8D5E-3360-2F3C-05540DB6694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38D818-2439-57E5-D8D1-56BDC1A650D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D3E3B-F7E8-A5DA-A185-9E11C34CAA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17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CFBA42-28E6-7315-2806-8D18DC39F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536" y="1340769"/>
            <a:ext cx="8141882" cy="476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398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0B83A-8240-6147-BB3C-4731E5B9A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0C306-97F1-C048-823F-56E72FB60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3900" dirty="0">
                <a:solidFill>
                  <a:srgbClr val="0000FF"/>
                </a:solidFill>
              </a:rPr>
              <a:t>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CD4E9-76D0-6F4A-BAD8-FB63C10E5BE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AD678-DDAF-AB49-BFD8-6EA8C593E1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DA270-FC9E-3F42-AD7E-E626A82828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579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Plan </a:t>
            </a:r>
            <a:r>
              <a:rPr lang="en-GB"/>
              <a:t>for Session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914400" algn="l"/>
              </a:tabLst>
            </a:pPr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Algorithmic Thinking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tabLst>
                <a:tab pos="914400" algn="l"/>
              </a:tabLst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Problem Decomposition</a:t>
            </a:r>
          </a:p>
          <a:p>
            <a:pPr>
              <a:tabLst>
                <a:tab pos="914400" algn="l"/>
              </a:tabLst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Abstraction and Modelling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50A77-6650-AB4C-8AE3-A76AD49315C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EAA33B-6FBC-5A4F-A217-54FB115C8A7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E07473-4524-BA4E-982B-ABAB7A35C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344" y="267460"/>
            <a:ext cx="1099840" cy="109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56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B5E14-B782-3176-0360-A7ECA2100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Algorithmic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24ACA-3539-7606-640D-31C34C1CF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>
                <a:latin typeface="+mn-lt"/>
              </a:rPr>
              <a:t>Solves problems that allow an algorithmic solution</a:t>
            </a:r>
          </a:p>
          <a:p>
            <a:endParaRPr lang="en-GB" sz="1800" dirty="0"/>
          </a:p>
          <a:p>
            <a:pPr marL="609600" lvl="2" indent="-342900">
              <a:buFont typeface="Courier New" panose="02070309020205020404" pitchFamily="49" charset="0"/>
              <a:buChar char="o"/>
            </a:pPr>
            <a:r>
              <a:rPr lang="en-GB" sz="2000" dirty="0">
                <a:latin typeface="+mn-lt"/>
              </a:rPr>
              <a:t>How do you make toast?</a:t>
            </a:r>
          </a:p>
          <a:p>
            <a:pPr marL="609600" lvl="2" indent="-342900">
              <a:buFont typeface="Courier New" panose="02070309020205020404" pitchFamily="49" charset="0"/>
              <a:buChar char="o"/>
            </a:pPr>
            <a:r>
              <a:rPr lang="en-GB" sz="2000" dirty="0">
                <a:latin typeface="+mn-lt"/>
              </a:rPr>
              <a:t>How do you buy a cinema ticket?</a:t>
            </a:r>
          </a:p>
          <a:p>
            <a:pPr marL="609600" lvl="2" indent="-342900">
              <a:buFont typeface="Courier New" panose="02070309020205020404" pitchFamily="49" charset="0"/>
              <a:buChar char="o"/>
            </a:pPr>
            <a:r>
              <a:rPr lang="en-GB" sz="2000" dirty="0">
                <a:latin typeface="+mn-lt"/>
              </a:rPr>
              <a:t>How do you make a cup of tea?</a:t>
            </a:r>
          </a:p>
          <a:p>
            <a:pPr marL="609600" lvl="2" indent="-342900">
              <a:buFont typeface="Courier New" panose="02070309020205020404" pitchFamily="49" charset="0"/>
              <a:buChar char="o"/>
            </a:pPr>
            <a:r>
              <a:rPr lang="en-GB" dirty="0"/>
              <a:t>How do you get to the airport?</a:t>
            </a:r>
            <a:endParaRPr lang="en-GB" sz="2000" dirty="0">
              <a:latin typeface="+mn-lt"/>
            </a:endParaRPr>
          </a:p>
          <a:p>
            <a:pPr lvl="1"/>
            <a:endParaRPr lang="en-GB" sz="1800" dirty="0"/>
          </a:p>
          <a:p>
            <a:r>
              <a:rPr lang="en-GB" sz="2400" dirty="0">
                <a:latin typeface="+mn-lt"/>
              </a:rPr>
              <a:t>All of the above have algorithmic solutions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>
                <a:latin typeface="+mn-lt"/>
              </a:rPr>
              <a:t>You use Algorithmic Thinking everyday</a:t>
            </a: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FBF46-679D-F2AE-D64F-40354E5A8F9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BDBFA-56C0-5E7D-52AB-6F58FE5C85C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6F187-47CD-7345-B067-4242377AF4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E3EC3F-EA07-444F-8648-82911A3B5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461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6888C-FA8B-AD67-0DD1-27D05318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E3961-2734-1560-289B-9DCD9D14DF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600200"/>
            <a:ext cx="9066212" cy="4529138"/>
          </a:xfrm>
        </p:spPr>
        <p:txBody>
          <a:bodyPr/>
          <a:lstStyle/>
          <a:p>
            <a:r>
              <a:rPr lang="en-GB" sz="2400" dirty="0">
                <a:latin typeface="+mn-lt"/>
              </a:rPr>
              <a:t>Something which could be implemented by a computer</a:t>
            </a:r>
          </a:p>
          <a:p>
            <a:endParaRPr lang="en-GB" sz="2400" dirty="0">
              <a:latin typeface="+mn-lt"/>
            </a:endParaRPr>
          </a:p>
          <a:p>
            <a:r>
              <a:rPr lang="en-GB" sz="2400" dirty="0">
                <a:latin typeface="+mn-lt"/>
              </a:rPr>
              <a:t>How do you book a holiday?</a:t>
            </a:r>
          </a:p>
          <a:p>
            <a:pPr marL="609600" lvl="2" indent="-342900">
              <a:buFont typeface="Courier New" panose="02070309020205020404" pitchFamily="49" charset="0"/>
              <a:buChar char="o"/>
            </a:pPr>
            <a:r>
              <a:rPr lang="en-GB" sz="2000" dirty="0">
                <a:latin typeface="+mn-lt"/>
              </a:rPr>
              <a:t>each step could be part of an algorithm</a:t>
            </a:r>
          </a:p>
          <a:p>
            <a:pPr marL="609600" lvl="2" indent="-342900">
              <a:buFont typeface="Courier New" panose="02070309020205020404" pitchFamily="49" charset="0"/>
              <a:buChar char="o"/>
            </a:pPr>
            <a:r>
              <a:rPr lang="en-GB" sz="2000" dirty="0">
                <a:latin typeface="+mn-lt"/>
              </a:rPr>
              <a:t>which could be implemented in a computer system</a:t>
            </a:r>
          </a:p>
          <a:p>
            <a:pPr lvl="1"/>
            <a:endParaRPr lang="en-GB" dirty="0"/>
          </a:p>
          <a:p>
            <a:r>
              <a:rPr lang="en-GB" sz="2400" dirty="0">
                <a:latin typeface="+mn-lt"/>
              </a:rPr>
              <a:t>But doesn't mean that it has to be implemented by a computer, a piece of paper would do just fine!</a:t>
            </a: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B671A-8BCF-EAC6-CE59-79CC067022A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575AE-1A73-8EE3-46D4-8D237CAAFA8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ABBED-CBD9-AE9D-0CAD-83BA480FB1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DE5512-D8BE-004F-88E7-4D92C9C50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105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051F6-908A-AF15-3A19-0A6F4DEAF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Algorithmic Concepts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D2EA2-BC23-022E-87DE-3ADA3E2842C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B1708-5B67-9FC9-1F7B-FA487B6B1F9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064A8-916A-40E0-1333-0EB4F32CC0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54401E-0777-B4B0-C063-2BF089AD501B}"/>
              </a:ext>
            </a:extLst>
          </p:cNvPr>
          <p:cNvSpPr txBox="1"/>
          <p:nvPr/>
        </p:nvSpPr>
        <p:spPr>
          <a:xfrm>
            <a:off x="635742" y="611385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Sequence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D4A8672-8CEF-2A27-BAEA-36A0F913CDFF}"/>
              </a:ext>
            </a:extLst>
          </p:cNvPr>
          <p:cNvGrpSpPr/>
          <p:nvPr/>
        </p:nvGrpSpPr>
        <p:grpSpPr>
          <a:xfrm>
            <a:off x="1059542" y="1844824"/>
            <a:ext cx="1409375" cy="3888432"/>
            <a:chOff x="1059542" y="1844824"/>
            <a:chExt cx="1409375" cy="38884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DD8E234-3B2F-F270-B85E-44AA67CFD100}"/>
                </a:ext>
              </a:extLst>
            </p:cNvPr>
            <p:cNvSpPr/>
            <p:nvPr/>
          </p:nvSpPr>
          <p:spPr>
            <a:xfrm>
              <a:off x="1059542" y="2333088"/>
              <a:ext cx="1409375" cy="618049"/>
            </a:xfrm>
            <a:prstGeom prst="rect">
              <a:avLst/>
            </a:prstGeom>
            <a:solidFill>
              <a:srgbClr val="C3C8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7EFDDE1-F22B-3C45-99EE-437F0D381E3E}"/>
                </a:ext>
              </a:extLst>
            </p:cNvPr>
            <p:cNvSpPr/>
            <p:nvPr/>
          </p:nvSpPr>
          <p:spPr>
            <a:xfrm>
              <a:off x="1059542" y="3462171"/>
              <a:ext cx="1409375" cy="618049"/>
            </a:xfrm>
            <a:prstGeom prst="rect">
              <a:avLst/>
            </a:prstGeom>
            <a:solidFill>
              <a:srgbClr val="C3C8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F607095-F5B8-F0A6-D469-5D43BB71C565}"/>
                </a:ext>
              </a:extLst>
            </p:cNvPr>
            <p:cNvSpPr/>
            <p:nvPr/>
          </p:nvSpPr>
          <p:spPr>
            <a:xfrm>
              <a:off x="1059542" y="4634869"/>
              <a:ext cx="1409375" cy="618049"/>
            </a:xfrm>
            <a:prstGeom prst="rect">
              <a:avLst/>
            </a:prstGeom>
            <a:solidFill>
              <a:srgbClr val="C3C8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2C63A74-2C2E-4DE4-E9AC-34E73E7DCB50}"/>
                </a:ext>
              </a:extLst>
            </p:cNvPr>
            <p:cNvCxnSpPr>
              <a:cxnSpLocks/>
            </p:cNvCxnSpPr>
            <p:nvPr/>
          </p:nvCxnSpPr>
          <p:spPr>
            <a:xfrm>
              <a:off x="1760108" y="1844824"/>
              <a:ext cx="4122" cy="488264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10F3F28-A1E0-8623-F880-89C5F822BD49}"/>
                </a:ext>
              </a:extLst>
            </p:cNvPr>
            <p:cNvCxnSpPr>
              <a:cxnSpLocks/>
            </p:cNvCxnSpPr>
            <p:nvPr/>
          </p:nvCxnSpPr>
          <p:spPr>
            <a:xfrm>
              <a:off x="1760108" y="2973907"/>
              <a:ext cx="8242" cy="488264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A5AC5C7A-F192-93DB-8E00-817A7BC6C91F}"/>
                </a:ext>
              </a:extLst>
            </p:cNvPr>
            <p:cNvCxnSpPr>
              <a:cxnSpLocks/>
              <a:stCxn id="17" idx="2"/>
            </p:cNvCxnSpPr>
            <p:nvPr/>
          </p:nvCxnSpPr>
          <p:spPr>
            <a:xfrm>
              <a:off x="1764230" y="4080220"/>
              <a:ext cx="4120" cy="554649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EBDD907-DBF2-149B-6EAF-18F12F56453E}"/>
                </a:ext>
              </a:extLst>
            </p:cNvPr>
            <p:cNvCxnSpPr>
              <a:cxnSpLocks/>
            </p:cNvCxnSpPr>
            <p:nvPr/>
          </p:nvCxnSpPr>
          <p:spPr>
            <a:xfrm>
              <a:off x="1760108" y="5252918"/>
              <a:ext cx="0" cy="480338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6459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051F6-908A-AF15-3A19-0A6F4DEAF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Algorithmic Concepts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D2EA2-BC23-022E-87DE-3ADA3E2842C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B1708-5B67-9FC9-1F7B-FA487B6B1F9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064A8-916A-40E0-1333-0EB4F32CC0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54401E-0777-B4B0-C063-2BF089AD501B}"/>
              </a:ext>
            </a:extLst>
          </p:cNvPr>
          <p:cNvSpPr txBox="1"/>
          <p:nvPr/>
        </p:nvSpPr>
        <p:spPr>
          <a:xfrm>
            <a:off x="635742" y="611385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Sequence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D8E234-3B2F-F270-B85E-44AA67CFD100}"/>
              </a:ext>
            </a:extLst>
          </p:cNvPr>
          <p:cNvSpPr/>
          <p:nvPr/>
        </p:nvSpPr>
        <p:spPr>
          <a:xfrm>
            <a:off x="1059542" y="2333088"/>
            <a:ext cx="1409375" cy="618049"/>
          </a:xfrm>
          <a:prstGeom prst="rect">
            <a:avLst/>
          </a:prstGeom>
          <a:solidFill>
            <a:srgbClr val="C3C8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Print welcome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7EFDDE1-F22B-3C45-99EE-437F0D381E3E}"/>
              </a:ext>
            </a:extLst>
          </p:cNvPr>
          <p:cNvSpPr/>
          <p:nvPr/>
        </p:nvSpPr>
        <p:spPr>
          <a:xfrm>
            <a:off x="1059542" y="3462171"/>
            <a:ext cx="1409375" cy="618049"/>
          </a:xfrm>
          <a:prstGeom prst="rect">
            <a:avLst/>
          </a:prstGeom>
          <a:solidFill>
            <a:srgbClr val="C3C8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Calculate total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607095-F5B8-F0A6-D469-5D43BB71C565}"/>
              </a:ext>
            </a:extLst>
          </p:cNvPr>
          <p:cNvSpPr/>
          <p:nvPr/>
        </p:nvSpPr>
        <p:spPr>
          <a:xfrm>
            <a:off x="1059542" y="4634869"/>
            <a:ext cx="1409375" cy="618049"/>
          </a:xfrm>
          <a:prstGeom prst="rect">
            <a:avLst/>
          </a:prstGeom>
          <a:solidFill>
            <a:srgbClr val="C3C8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Print result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2C63A74-2C2E-4DE4-E9AC-34E73E7DCB50}"/>
              </a:ext>
            </a:extLst>
          </p:cNvPr>
          <p:cNvCxnSpPr>
            <a:endCxn id="16" idx="0"/>
          </p:cNvCxnSpPr>
          <p:nvPr/>
        </p:nvCxnSpPr>
        <p:spPr>
          <a:xfrm>
            <a:off x="1760108" y="1844824"/>
            <a:ext cx="4122" cy="488264"/>
          </a:xfrm>
          <a:prstGeom prst="straightConnector1">
            <a:avLst/>
          </a:prstGeom>
          <a:solidFill>
            <a:srgbClr val="C3C8FF"/>
          </a:solidFill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10F3F28-A1E0-8623-F880-89C5F822BD49}"/>
              </a:ext>
            </a:extLst>
          </p:cNvPr>
          <p:cNvCxnSpPr>
            <a:cxnSpLocks/>
          </p:cNvCxnSpPr>
          <p:nvPr/>
        </p:nvCxnSpPr>
        <p:spPr>
          <a:xfrm>
            <a:off x="1760108" y="2951137"/>
            <a:ext cx="0" cy="511034"/>
          </a:xfrm>
          <a:prstGeom prst="straightConnector1">
            <a:avLst/>
          </a:prstGeom>
          <a:solidFill>
            <a:srgbClr val="C3C8FF"/>
          </a:solidFill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5AC5C7A-F192-93DB-8E00-817A7BC6C91F}"/>
              </a:ext>
            </a:extLst>
          </p:cNvPr>
          <p:cNvCxnSpPr>
            <a:cxnSpLocks/>
          </p:cNvCxnSpPr>
          <p:nvPr/>
        </p:nvCxnSpPr>
        <p:spPr>
          <a:xfrm flipH="1">
            <a:off x="1764229" y="4086988"/>
            <a:ext cx="1" cy="554649"/>
          </a:xfrm>
          <a:prstGeom prst="straightConnector1">
            <a:avLst/>
          </a:prstGeom>
          <a:solidFill>
            <a:srgbClr val="C3C8FF"/>
          </a:solidFill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EBDD907-DBF2-149B-6EAF-18F12F56453E}"/>
              </a:ext>
            </a:extLst>
          </p:cNvPr>
          <p:cNvCxnSpPr>
            <a:cxnSpLocks/>
          </p:cNvCxnSpPr>
          <p:nvPr/>
        </p:nvCxnSpPr>
        <p:spPr>
          <a:xfrm flipH="1">
            <a:off x="1751866" y="5252918"/>
            <a:ext cx="4121" cy="511034"/>
          </a:xfrm>
          <a:prstGeom prst="straightConnector1">
            <a:avLst/>
          </a:prstGeom>
          <a:solidFill>
            <a:srgbClr val="C3C8FF"/>
          </a:solidFill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353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051F6-908A-AF15-3A19-0A6F4DEAF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Algorithmic Concepts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D2EA2-BC23-022E-87DE-3ADA3E2842C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B1708-5B67-9FC9-1F7B-FA487B6B1F9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064A8-916A-40E0-1333-0EB4F32CC0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74117B3-5E80-7266-D25F-3241F6BEAFCD}"/>
              </a:ext>
            </a:extLst>
          </p:cNvPr>
          <p:cNvSpPr txBox="1"/>
          <p:nvPr/>
        </p:nvSpPr>
        <p:spPr>
          <a:xfrm>
            <a:off x="635742" y="611385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Sequence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DA6634B-7734-B7C5-C94A-AE76172D3291}"/>
              </a:ext>
            </a:extLst>
          </p:cNvPr>
          <p:cNvSpPr txBox="1"/>
          <p:nvPr/>
        </p:nvSpPr>
        <p:spPr>
          <a:xfrm>
            <a:off x="3909942" y="6113854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Selection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3C51C5E-DD33-ABBC-4140-C64E96A0B894}"/>
              </a:ext>
            </a:extLst>
          </p:cNvPr>
          <p:cNvGrpSpPr/>
          <p:nvPr/>
        </p:nvGrpSpPr>
        <p:grpSpPr>
          <a:xfrm>
            <a:off x="3231028" y="2088956"/>
            <a:ext cx="3546161" cy="3309174"/>
            <a:chOff x="3231028" y="2088956"/>
            <a:chExt cx="3546161" cy="3309174"/>
          </a:xfrm>
        </p:grpSpPr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92E727FA-0B87-3990-0A3C-EDA51504369B}"/>
                </a:ext>
              </a:extLst>
            </p:cNvPr>
            <p:cNvCxnSpPr/>
            <p:nvPr/>
          </p:nvCxnSpPr>
          <p:spPr>
            <a:xfrm>
              <a:off x="4998018" y="2088956"/>
              <a:ext cx="8010" cy="456977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Flowchart: Decision 36">
              <a:extLst>
                <a:ext uri="{FF2B5EF4-FFF2-40B4-BE49-F238E27FC236}">
                  <a16:creationId xmlns:a16="http://schemas.microsoft.com/office/drawing/2014/main" id="{85996E0E-035C-A491-6CC6-3C7D8B0EE264}"/>
                </a:ext>
              </a:extLst>
            </p:cNvPr>
            <p:cNvSpPr/>
            <p:nvPr/>
          </p:nvSpPr>
          <p:spPr>
            <a:xfrm>
              <a:off x="4178414" y="2536231"/>
              <a:ext cx="1639209" cy="868852"/>
            </a:xfrm>
            <a:prstGeom prst="flowChartDecision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0DB0203-3867-5C40-D773-F5A2679C1D78}"/>
                </a:ext>
              </a:extLst>
            </p:cNvPr>
            <p:cNvCxnSpPr>
              <a:stCxn id="50" idx="1"/>
            </p:cNvCxnSpPr>
            <p:nvPr/>
          </p:nvCxnSpPr>
          <p:spPr>
            <a:xfrm flipH="1" flipV="1">
              <a:off x="3915815" y="2970657"/>
              <a:ext cx="262600" cy="1"/>
            </a:xfrm>
            <a:prstGeom prst="line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8F77222E-2CD2-631C-5ABE-686193EB1106}"/>
                </a:ext>
              </a:extLst>
            </p:cNvPr>
            <p:cNvCxnSpPr/>
            <p:nvPr/>
          </p:nvCxnSpPr>
          <p:spPr>
            <a:xfrm>
              <a:off x="3915815" y="2986584"/>
              <a:ext cx="0" cy="755786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A0A106E8-6C4E-8840-D185-F81BE47D92A5}"/>
                </a:ext>
              </a:extLst>
            </p:cNvPr>
            <p:cNvCxnSpPr/>
            <p:nvPr/>
          </p:nvCxnSpPr>
          <p:spPr>
            <a:xfrm>
              <a:off x="6092402" y="2994773"/>
              <a:ext cx="0" cy="755786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65572FC-8CA1-5A8C-AF29-88696B1607DA}"/>
                </a:ext>
              </a:extLst>
            </p:cNvPr>
            <p:cNvCxnSpPr/>
            <p:nvPr/>
          </p:nvCxnSpPr>
          <p:spPr>
            <a:xfrm flipH="1" flipV="1">
              <a:off x="5817623" y="2970656"/>
              <a:ext cx="262600" cy="1"/>
            </a:xfrm>
            <a:prstGeom prst="line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607C8FB-6BC5-24B5-B629-FCA21D1CD3E4}"/>
                </a:ext>
              </a:extLst>
            </p:cNvPr>
            <p:cNvSpPr/>
            <p:nvPr/>
          </p:nvSpPr>
          <p:spPr>
            <a:xfrm>
              <a:off x="3231028" y="3742369"/>
              <a:ext cx="1369573" cy="578446"/>
            </a:xfrm>
            <a:prstGeom prst="rect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896F595-122B-6FF0-3C75-6748AF612755}"/>
                </a:ext>
              </a:extLst>
            </p:cNvPr>
            <p:cNvSpPr/>
            <p:nvPr/>
          </p:nvSpPr>
          <p:spPr>
            <a:xfrm>
              <a:off x="5407616" y="3750559"/>
              <a:ext cx="1369573" cy="578446"/>
            </a:xfrm>
            <a:prstGeom prst="rect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2C478BDB-40D6-5D2F-C981-3878FA16BCCA}"/>
                </a:ext>
              </a:extLst>
            </p:cNvPr>
            <p:cNvSpPr/>
            <p:nvPr/>
          </p:nvSpPr>
          <p:spPr>
            <a:xfrm>
              <a:off x="4460020" y="4819684"/>
              <a:ext cx="1369573" cy="578446"/>
            </a:xfrm>
            <a:prstGeom prst="rect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13D630B-4B2E-71B1-DD95-E6DF2E5E76B4}"/>
                </a:ext>
              </a:extLst>
            </p:cNvPr>
            <p:cNvCxnSpPr>
              <a:stCxn id="55" idx="2"/>
            </p:cNvCxnSpPr>
            <p:nvPr/>
          </p:nvCxnSpPr>
          <p:spPr>
            <a:xfrm>
              <a:off x="3915815" y="4320816"/>
              <a:ext cx="0" cy="763975"/>
            </a:xfrm>
            <a:prstGeom prst="line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3893262-90DC-B85F-28E2-5384A4419E2B}"/>
                </a:ext>
              </a:extLst>
            </p:cNvPr>
            <p:cNvCxnSpPr/>
            <p:nvPr/>
          </p:nvCxnSpPr>
          <p:spPr>
            <a:xfrm>
              <a:off x="6118942" y="4344931"/>
              <a:ext cx="0" cy="763975"/>
            </a:xfrm>
            <a:prstGeom prst="line">
              <a:avLst/>
            </a:prstGeom>
            <a:solidFill>
              <a:srgbClr val="FFD2C8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3F066875-381A-857F-25BC-6C6D6CEBF1FB}"/>
                </a:ext>
              </a:extLst>
            </p:cNvPr>
            <p:cNvCxnSpPr>
              <a:endCxn id="57" idx="1"/>
            </p:cNvCxnSpPr>
            <p:nvPr/>
          </p:nvCxnSpPr>
          <p:spPr>
            <a:xfrm>
              <a:off x="3915815" y="5108906"/>
              <a:ext cx="544205" cy="1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C272F8C7-2CB5-CDAC-9A8E-0A75FC2D90F7}"/>
                </a:ext>
              </a:extLst>
            </p:cNvPr>
            <p:cNvCxnSpPr>
              <a:endCxn id="57" idx="3"/>
            </p:cNvCxnSpPr>
            <p:nvPr/>
          </p:nvCxnSpPr>
          <p:spPr>
            <a:xfrm flipH="1" flipV="1">
              <a:off x="5829593" y="5108907"/>
              <a:ext cx="289349" cy="15925"/>
            </a:xfrm>
            <a:prstGeom prst="straightConnector1">
              <a:avLst/>
            </a:prstGeom>
            <a:solidFill>
              <a:srgbClr val="FFD2C8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1C36886-EBBF-7B4D-3DC0-3907AF97BD72}"/>
              </a:ext>
            </a:extLst>
          </p:cNvPr>
          <p:cNvGrpSpPr/>
          <p:nvPr/>
        </p:nvGrpSpPr>
        <p:grpSpPr>
          <a:xfrm>
            <a:off x="1059542" y="1844824"/>
            <a:ext cx="1409375" cy="3888432"/>
            <a:chOff x="1059542" y="1844824"/>
            <a:chExt cx="1409375" cy="3888432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57B9C9E-BC4C-F835-A016-A0E7F02BEA40}"/>
                </a:ext>
              </a:extLst>
            </p:cNvPr>
            <p:cNvSpPr/>
            <p:nvPr/>
          </p:nvSpPr>
          <p:spPr>
            <a:xfrm>
              <a:off x="1059542" y="2333088"/>
              <a:ext cx="1409375" cy="618049"/>
            </a:xfrm>
            <a:prstGeom prst="rect">
              <a:avLst/>
            </a:prstGeom>
            <a:solidFill>
              <a:srgbClr val="C3C8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5B1FDE8-2C12-2EB6-9EE4-41638012D909}"/>
                </a:ext>
              </a:extLst>
            </p:cNvPr>
            <p:cNvSpPr/>
            <p:nvPr/>
          </p:nvSpPr>
          <p:spPr>
            <a:xfrm>
              <a:off x="1059542" y="3462171"/>
              <a:ext cx="1409375" cy="618049"/>
            </a:xfrm>
            <a:prstGeom prst="rect">
              <a:avLst/>
            </a:prstGeom>
            <a:solidFill>
              <a:srgbClr val="C3C8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1192DADB-86A1-D34A-4793-9EFC795D261D}"/>
                </a:ext>
              </a:extLst>
            </p:cNvPr>
            <p:cNvSpPr/>
            <p:nvPr/>
          </p:nvSpPr>
          <p:spPr>
            <a:xfrm>
              <a:off x="1059542" y="4634869"/>
              <a:ext cx="1409375" cy="618049"/>
            </a:xfrm>
            <a:prstGeom prst="rect">
              <a:avLst/>
            </a:prstGeom>
            <a:solidFill>
              <a:srgbClr val="C3C8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4B3E0C58-DD31-F3D5-0CAC-06D9236351AB}"/>
                </a:ext>
              </a:extLst>
            </p:cNvPr>
            <p:cNvCxnSpPr>
              <a:cxnSpLocks/>
            </p:cNvCxnSpPr>
            <p:nvPr/>
          </p:nvCxnSpPr>
          <p:spPr>
            <a:xfrm>
              <a:off x="1760108" y="1844824"/>
              <a:ext cx="4122" cy="488264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0BD06159-DD1C-5693-DA12-5A685E999FFF}"/>
                </a:ext>
              </a:extLst>
            </p:cNvPr>
            <p:cNvCxnSpPr>
              <a:cxnSpLocks/>
            </p:cNvCxnSpPr>
            <p:nvPr/>
          </p:nvCxnSpPr>
          <p:spPr>
            <a:xfrm>
              <a:off x="1760108" y="2973907"/>
              <a:ext cx="8242" cy="488264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EC5CF2E3-3402-DB59-8286-81614ECD997E}"/>
                </a:ext>
              </a:extLst>
            </p:cNvPr>
            <p:cNvCxnSpPr>
              <a:cxnSpLocks/>
              <a:stCxn id="64" idx="2"/>
            </p:cNvCxnSpPr>
            <p:nvPr/>
          </p:nvCxnSpPr>
          <p:spPr>
            <a:xfrm>
              <a:off x="1764230" y="4080220"/>
              <a:ext cx="4120" cy="554649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50E38C49-6CA2-2F1E-FC9B-4907F5D593BA}"/>
                </a:ext>
              </a:extLst>
            </p:cNvPr>
            <p:cNvCxnSpPr>
              <a:cxnSpLocks/>
            </p:cNvCxnSpPr>
            <p:nvPr/>
          </p:nvCxnSpPr>
          <p:spPr>
            <a:xfrm>
              <a:off x="1760108" y="5252918"/>
              <a:ext cx="0" cy="480338"/>
            </a:xfrm>
            <a:prstGeom prst="straightConnector1">
              <a:avLst/>
            </a:prstGeom>
            <a:solidFill>
              <a:srgbClr val="C3C8FF"/>
            </a:solidFill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69341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15501-E4CC-6618-B234-880EE700F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Selection/Conditional </a:t>
            </a:r>
            <a:br>
              <a:rPr lang="en-GB" dirty="0"/>
            </a:br>
            <a:r>
              <a:rPr lang="en-GB" dirty="0"/>
              <a:t>Flow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5631A-8B35-CA39-09C5-97B2103FF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600200"/>
            <a:ext cx="8913681" cy="548240"/>
          </a:xfrm>
        </p:spPr>
        <p:txBody>
          <a:bodyPr/>
          <a:lstStyle/>
          <a:p>
            <a:r>
              <a:rPr lang="en-GB" dirty="0"/>
              <a:t>Very common in algorithms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D07A1-2A8E-16AD-6FDE-755701F9721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881A9-4080-0F5E-1A81-A7CC7844D88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72C68-444F-6B80-A57E-B1162DC4F1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  <p:sp>
        <p:nvSpPr>
          <p:cNvPr id="19" name="Flowchart: Decision 5" descr="flow chart version of pseudocode">
            <a:extLst>
              <a:ext uri="{FF2B5EF4-FFF2-40B4-BE49-F238E27FC236}">
                <a16:creationId xmlns:a16="http://schemas.microsoft.com/office/drawing/2014/main" id="{4F8E1051-9041-49AC-2286-3821B9588893}"/>
              </a:ext>
            </a:extLst>
          </p:cNvPr>
          <p:cNvSpPr/>
          <p:nvPr/>
        </p:nvSpPr>
        <p:spPr>
          <a:xfrm>
            <a:off x="4263463" y="2714561"/>
            <a:ext cx="1512168" cy="1296144"/>
          </a:xfrm>
          <a:prstGeom prst="flowChartDecision">
            <a:avLst/>
          </a:prstGeom>
          <a:solidFill>
            <a:srgbClr val="FFD2C8"/>
          </a:solidFill>
          <a:ln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ln w="0"/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 the test true?</a:t>
            </a:r>
          </a:p>
        </p:txBody>
      </p:sp>
      <p:sp>
        <p:nvSpPr>
          <p:cNvPr id="20" name="Flowchart: Process 11">
            <a:extLst>
              <a:ext uri="{FF2B5EF4-FFF2-40B4-BE49-F238E27FC236}">
                <a16:creationId xmlns:a16="http://schemas.microsoft.com/office/drawing/2014/main" id="{06362E19-B7AA-01AE-D91F-E0610AA9DFAC}"/>
              </a:ext>
            </a:extLst>
          </p:cNvPr>
          <p:cNvSpPr/>
          <p:nvPr/>
        </p:nvSpPr>
        <p:spPr>
          <a:xfrm>
            <a:off x="5775631" y="3879570"/>
            <a:ext cx="1368152" cy="710680"/>
          </a:xfrm>
          <a:prstGeom prst="flowChartProcess">
            <a:avLst/>
          </a:prstGeom>
          <a:solidFill>
            <a:srgbClr val="FFD2C8"/>
          </a:solidFill>
          <a:ln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ln w="0"/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Execute this statement(s)</a:t>
            </a:r>
          </a:p>
        </p:txBody>
      </p:sp>
      <p:sp>
        <p:nvSpPr>
          <p:cNvPr id="21" name="Flowchart: Process 23">
            <a:extLst>
              <a:ext uri="{FF2B5EF4-FFF2-40B4-BE49-F238E27FC236}">
                <a16:creationId xmlns:a16="http://schemas.microsoft.com/office/drawing/2014/main" id="{5D6D7C1A-A338-4223-BB36-9A3772928EBE}"/>
              </a:ext>
            </a:extLst>
          </p:cNvPr>
          <p:cNvSpPr/>
          <p:nvPr/>
        </p:nvSpPr>
        <p:spPr>
          <a:xfrm>
            <a:off x="2776956" y="3879570"/>
            <a:ext cx="1368152" cy="710680"/>
          </a:xfrm>
          <a:prstGeom prst="flowChartProcess">
            <a:avLst/>
          </a:prstGeom>
          <a:solidFill>
            <a:srgbClr val="FFD2C8"/>
          </a:solidFill>
          <a:ln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ln w="0"/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Execute this statement(s)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F663308-DA84-0C28-8754-80D973D99B31}"/>
              </a:ext>
            </a:extLst>
          </p:cNvPr>
          <p:cNvCxnSpPr>
            <a:stCxn id="19" idx="3"/>
          </p:cNvCxnSpPr>
          <p:nvPr/>
        </p:nvCxnSpPr>
        <p:spPr>
          <a:xfrm>
            <a:off x="5775631" y="3362633"/>
            <a:ext cx="684076" cy="0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CF06D3-FF65-F60F-2B67-BDB3C664B9C9}"/>
              </a:ext>
            </a:extLst>
          </p:cNvPr>
          <p:cNvCxnSpPr/>
          <p:nvPr/>
        </p:nvCxnSpPr>
        <p:spPr>
          <a:xfrm>
            <a:off x="3579387" y="3362633"/>
            <a:ext cx="684076" cy="0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DF46FA9-0210-2C58-6297-E5218F23E460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6457036" y="3356526"/>
            <a:ext cx="2671" cy="52304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0D05224-619C-B91E-A52F-12C32D3E4658}"/>
              </a:ext>
            </a:extLst>
          </p:cNvPr>
          <p:cNvCxnSpPr>
            <a:cxnSpLocks/>
          </p:cNvCxnSpPr>
          <p:nvPr/>
        </p:nvCxnSpPr>
        <p:spPr>
          <a:xfrm>
            <a:off x="3579962" y="3356526"/>
            <a:ext cx="0" cy="52304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60AB0B-9B19-74A5-6002-651344CA2B3F}"/>
              </a:ext>
            </a:extLst>
          </p:cNvPr>
          <p:cNvCxnSpPr>
            <a:cxnSpLocks/>
          </p:cNvCxnSpPr>
          <p:nvPr/>
        </p:nvCxnSpPr>
        <p:spPr>
          <a:xfrm>
            <a:off x="3579387" y="4590250"/>
            <a:ext cx="0" cy="86159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2BF0212-5512-0EB1-87D3-89133E52552E}"/>
              </a:ext>
            </a:extLst>
          </p:cNvPr>
          <p:cNvCxnSpPr>
            <a:cxnSpLocks/>
          </p:cNvCxnSpPr>
          <p:nvPr/>
        </p:nvCxnSpPr>
        <p:spPr>
          <a:xfrm>
            <a:off x="6457036" y="4590250"/>
            <a:ext cx="0" cy="861598"/>
          </a:xfrm>
          <a:prstGeom prst="line">
            <a:avLst/>
          </a:prstGeom>
          <a:ln w="25400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B623467-0E69-45E0-F89A-12C79CD3D9D2}"/>
              </a:ext>
            </a:extLst>
          </p:cNvPr>
          <p:cNvSpPr/>
          <p:nvPr/>
        </p:nvSpPr>
        <p:spPr>
          <a:xfrm>
            <a:off x="4263463" y="5091808"/>
            <a:ext cx="1540628" cy="720080"/>
          </a:xfrm>
          <a:prstGeom prst="rect">
            <a:avLst/>
          </a:prstGeom>
          <a:solidFill>
            <a:srgbClr val="FFD2C8"/>
          </a:solidFill>
          <a:ln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Carry on from here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E3F5247-D059-259F-8556-0A07D7D41F37}"/>
              </a:ext>
            </a:extLst>
          </p:cNvPr>
          <p:cNvCxnSpPr/>
          <p:nvPr/>
        </p:nvCxnSpPr>
        <p:spPr>
          <a:xfrm flipV="1">
            <a:off x="3582057" y="5443698"/>
            <a:ext cx="681406" cy="81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5957802-1727-0A48-5A93-83F79F70C320}"/>
              </a:ext>
            </a:extLst>
          </p:cNvPr>
          <p:cNvCxnSpPr>
            <a:endCxn id="28" idx="3"/>
          </p:cNvCxnSpPr>
          <p:nvPr/>
        </p:nvCxnSpPr>
        <p:spPr>
          <a:xfrm flipH="1">
            <a:off x="5804092" y="5451848"/>
            <a:ext cx="65294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AF2A299-2CE6-4A9D-CC70-5CBAEDC6574E}"/>
              </a:ext>
            </a:extLst>
          </p:cNvPr>
          <p:cNvSpPr txBox="1"/>
          <p:nvPr/>
        </p:nvSpPr>
        <p:spPr>
          <a:xfrm>
            <a:off x="3679478" y="2906696"/>
            <a:ext cx="518475" cy="338554"/>
          </a:xfrm>
          <a:prstGeom prst="rect">
            <a:avLst/>
          </a:prstGeom>
          <a:solidFill>
            <a:srgbClr val="FFD2C8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</a:rPr>
              <a:t>Yes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A997D6-08BE-65A9-50D6-3E7062D33B5C}"/>
              </a:ext>
            </a:extLst>
          </p:cNvPr>
          <p:cNvSpPr txBox="1"/>
          <p:nvPr/>
        </p:nvSpPr>
        <p:spPr>
          <a:xfrm>
            <a:off x="5946763" y="2903859"/>
            <a:ext cx="445956" cy="338554"/>
          </a:xfrm>
          <a:prstGeom prst="rect">
            <a:avLst/>
          </a:prstGeom>
          <a:solidFill>
            <a:srgbClr val="FFD2C8"/>
          </a:solidFill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chemeClr val="tx1"/>
                </a:solidFill>
              </a:rPr>
              <a:t>No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AAECF98-989B-5C6B-0E00-AAA325BF50AD}"/>
              </a:ext>
            </a:extLst>
          </p:cNvPr>
          <p:cNvCxnSpPr/>
          <p:nvPr/>
        </p:nvCxnSpPr>
        <p:spPr>
          <a:xfrm>
            <a:off x="5024124" y="2166321"/>
            <a:ext cx="0" cy="5482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1081FC7-E0D2-6183-6E40-673C76D342CE}"/>
              </a:ext>
            </a:extLst>
          </p:cNvPr>
          <p:cNvCxnSpPr/>
          <p:nvPr/>
        </p:nvCxnSpPr>
        <p:spPr>
          <a:xfrm>
            <a:off x="5024124" y="5811888"/>
            <a:ext cx="0" cy="54824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7AC7AAFD-1EF2-C1AA-2BC7-1F0D02FFA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3360" y="464921"/>
            <a:ext cx="948216" cy="90326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91339F9-5F5B-6D53-4D7D-238656431600}"/>
              </a:ext>
            </a:extLst>
          </p:cNvPr>
          <p:cNvSpPr txBox="1"/>
          <p:nvPr/>
        </p:nvSpPr>
        <p:spPr>
          <a:xfrm>
            <a:off x="7761312" y="2620894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</a:rPr>
              <a:t>Flowchart</a:t>
            </a:r>
          </a:p>
        </p:txBody>
      </p:sp>
    </p:spTree>
    <p:extLst>
      <p:ext uri="{BB962C8B-B14F-4D97-AF65-F5344CB8AC3E}">
        <p14:creationId xmlns:p14="http://schemas.microsoft.com/office/powerpoint/2010/main" val="145891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B88E1-116B-AB9A-500C-6DF9792B7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Selection/Conditional </a:t>
            </a:r>
            <a:br>
              <a:rPr lang="en-GB" dirty="0"/>
            </a:br>
            <a:r>
              <a:rPr lang="en-GB" dirty="0"/>
              <a:t>Flow of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09BB0-5EEF-0508-2782-3A0E7CF91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Sometimes represented as pseudocode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FABF4-256F-82E6-A255-149F0D1949A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04/04/23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A9E69-380E-5E03-2C24-9D50B10741B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algorithmic thinking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C555D-975F-E1C9-4DBD-BB37F935CE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defRPr/>
            </a:pPr>
            <a:fld id="{18317CFC-9530-4DD8-A082-6933CE16E3A3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7A6AA8-4636-70F1-8E28-D5D42F6F2A90}"/>
              </a:ext>
            </a:extLst>
          </p:cNvPr>
          <p:cNvSpPr/>
          <p:nvPr/>
        </p:nvSpPr>
        <p:spPr>
          <a:xfrm>
            <a:off x="1847768" y="2930019"/>
            <a:ext cx="6444208" cy="234936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indent="457200">
              <a:lnSpc>
                <a:spcPts val="1600"/>
              </a:lnSpc>
              <a:spcAft>
                <a:spcPts val="0"/>
              </a:spcAft>
            </a:pPr>
            <a:r>
              <a:rPr lang="en-GB" sz="2000" b="1" dirty="0">
                <a:solidFill>
                  <a:schemeClr val="tx1"/>
                </a:solidFill>
                <a:latin typeface="Tahom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n-GB" sz="2000" dirty="0">
                <a:solidFill>
                  <a:schemeClr val="tx1"/>
                </a:solidFill>
                <a:latin typeface="Tahom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test evaluates to true </a:t>
            </a:r>
            <a:r>
              <a:rPr lang="en-GB" sz="2000" b="1" dirty="0">
                <a:solidFill>
                  <a:schemeClr val="tx1"/>
                </a:solidFill>
                <a:latin typeface="Tahom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</a:t>
            </a:r>
          </a:p>
          <a:p>
            <a:pPr indent="457200">
              <a:lnSpc>
                <a:spcPts val="1600"/>
              </a:lnSpc>
              <a:spcAft>
                <a:spcPts val="0"/>
              </a:spcAft>
            </a:pPr>
            <a:endParaRPr lang="en-GB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  <a:spcAft>
                <a:spcPts val="0"/>
              </a:spcAft>
            </a:pPr>
            <a:r>
              <a:rPr lang="en-GB" sz="2000" dirty="0">
                <a:solidFill>
                  <a:schemeClr val="tx1"/>
                </a:solidFill>
                <a:latin typeface="Tahom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    execute these conditional statement(s)</a:t>
            </a:r>
          </a:p>
          <a:p>
            <a:pPr>
              <a:lnSpc>
                <a:spcPts val="1600"/>
              </a:lnSpc>
              <a:spcAft>
                <a:spcPts val="0"/>
              </a:spcAft>
            </a:pPr>
            <a:endParaRPr lang="en-GB" sz="2000" dirty="0">
              <a:solidFill>
                <a:schemeClr val="tx1"/>
              </a:solidFill>
              <a:latin typeface="Tahoma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  <a:spcAft>
                <a:spcPts val="0"/>
              </a:spcAft>
            </a:pPr>
            <a:r>
              <a:rPr lang="en-GB" sz="2000" dirty="0">
                <a:solidFill>
                  <a:schemeClr val="tx1"/>
                </a:solidFill>
                <a:latin typeface="Tahom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</a:t>
            </a:r>
            <a:r>
              <a:rPr lang="en-GB" sz="2000" b="1" dirty="0">
                <a:solidFill>
                  <a:schemeClr val="tx1"/>
                </a:solidFill>
                <a:latin typeface="Tahom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</a:p>
          <a:p>
            <a:pPr>
              <a:lnSpc>
                <a:spcPts val="1600"/>
              </a:lnSpc>
              <a:spcAft>
                <a:spcPts val="0"/>
              </a:spcAft>
            </a:pPr>
            <a:endParaRPr lang="en-GB" sz="2000" dirty="0">
              <a:solidFill>
                <a:schemeClr val="tx1"/>
              </a:solidFill>
              <a:latin typeface="Tahoma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  <a:spcAft>
                <a:spcPts val="0"/>
              </a:spcAft>
            </a:pPr>
            <a:r>
              <a:rPr lang="en-GB" sz="2000" dirty="0">
                <a:solidFill>
                  <a:schemeClr val="tx1"/>
                </a:solidFill>
                <a:latin typeface="Tahom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execute these conditional statement(s)</a:t>
            </a:r>
          </a:p>
          <a:p>
            <a:pPr marL="457200" indent="457200">
              <a:lnSpc>
                <a:spcPts val="1600"/>
              </a:lnSpc>
              <a:spcAft>
                <a:spcPts val="0"/>
              </a:spcAft>
            </a:pPr>
            <a:endParaRPr lang="en-GB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ts val="1600"/>
              </a:lnSpc>
              <a:spcAft>
                <a:spcPts val="0"/>
              </a:spcAft>
            </a:pPr>
            <a:r>
              <a:rPr lang="en-GB" sz="2000" b="1" dirty="0">
                <a:solidFill>
                  <a:schemeClr val="tx1"/>
                </a:solidFill>
                <a:latin typeface="Tahom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end if</a:t>
            </a:r>
          </a:p>
          <a:p>
            <a:pPr indent="457200">
              <a:lnSpc>
                <a:spcPts val="1600"/>
              </a:lnSpc>
              <a:spcAft>
                <a:spcPts val="0"/>
              </a:spcAft>
            </a:pPr>
            <a:endParaRPr lang="en-GB" sz="2000" dirty="0">
              <a:solidFill>
                <a:schemeClr val="tx1"/>
              </a:solidFill>
              <a:latin typeface="Tahoma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57200">
              <a:lnSpc>
                <a:spcPts val="1600"/>
              </a:lnSpc>
              <a:spcAft>
                <a:spcPts val="0"/>
              </a:spcAft>
            </a:pPr>
            <a:r>
              <a:rPr lang="en-GB" sz="2000" dirty="0">
                <a:solidFill>
                  <a:schemeClr val="tx1"/>
                </a:solidFill>
                <a:latin typeface="Tahom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Carry on from here</a:t>
            </a:r>
            <a:endParaRPr lang="en-GB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52343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Garamond"/>
        <a:ea typeface="Arial Unicode MS"/>
        <a:cs typeface="Arial Unicode MS"/>
      </a:majorFont>
      <a:minorFont>
        <a:latin typeface="Verdana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420</Words>
  <Application>Microsoft Macintosh PowerPoint</Application>
  <PresentationFormat>A4 Paper (210x297 mm)</PresentationFormat>
  <Paragraphs>143</Paragraphs>
  <Slides>18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Courier New</vt:lpstr>
      <vt:lpstr>Garamond</vt:lpstr>
      <vt:lpstr>Tahoma</vt:lpstr>
      <vt:lpstr>Times New Roman</vt:lpstr>
      <vt:lpstr>Verdana</vt:lpstr>
      <vt:lpstr>Wingdings</vt:lpstr>
      <vt:lpstr>Default Design</vt:lpstr>
      <vt:lpstr>1_Default Design</vt:lpstr>
      <vt:lpstr>Algorithmic Thinking: Or How to Think Like a Computer!</vt:lpstr>
      <vt:lpstr>Plan for Session</vt:lpstr>
      <vt:lpstr>Algorithmic Thinking</vt:lpstr>
      <vt:lpstr>An Algorithm</vt:lpstr>
      <vt:lpstr>Algorithmic Concepts</vt:lpstr>
      <vt:lpstr>Algorithmic Concepts</vt:lpstr>
      <vt:lpstr>Algorithmic Concepts</vt:lpstr>
      <vt:lpstr>Selection/Conditional  Flow of Control</vt:lpstr>
      <vt:lpstr>Selection/Conditional  Flow of Control</vt:lpstr>
      <vt:lpstr>Algorithmic Concepts</vt:lpstr>
      <vt:lpstr>Processing a Sequence of Values</vt:lpstr>
      <vt:lpstr>Problem Decomposition</vt:lpstr>
      <vt:lpstr>Abstraction and Modelling</vt:lpstr>
      <vt:lpstr>Abstraction and Modelling</vt:lpstr>
      <vt:lpstr>Abstraction and Modelling</vt:lpstr>
      <vt:lpstr>Abstraction and Modelling</vt:lpstr>
      <vt:lpstr>Abstraction and Modelling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jh</dc:creator>
  <cp:lastModifiedBy>John Hunt</cp:lastModifiedBy>
  <cp:revision>86</cp:revision>
  <dcterms:modified xsi:type="dcterms:W3CDTF">2023-04-04T09:27:31Z</dcterms:modified>
</cp:coreProperties>
</file>

<file path=docProps/thumbnail.jpeg>
</file>